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8878" y="3062732"/>
            <a:ext cx="10894242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07461" y="1060965"/>
            <a:ext cx="2912895" cy="34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15647" y="1580177"/>
            <a:ext cx="1366644" cy="2957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4594715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3645408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3565" y="1019555"/>
            <a:ext cx="1102486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Relationship Id="rId3" Type="http://schemas.openxmlformats.org/officeDocument/2006/relationships/image" Target="../media/image70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jpg"/><Relationship Id="rId3" Type="http://schemas.openxmlformats.org/officeDocument/2006/relationships/image" Target="../media/image7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png"/><Relationship Id="rId7" Type="http://schemas.openxmlformats.org/officeDocument/2006/relationships/image" Target="../media/image30.jpg"/><Relationship Id="rId8" Type="http://schemas.openxmlformats.org/officeDocument/2006/relationships/image" Target="../media/image31.jp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jpg"/><Relationship Id="rId12" Type="http://schemas.openxmlformats.org/officeDocument/2006/relationships/image" Target="../media/image3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Relationship Id="rId3" Type="http://schemas.openxmlformats.org/officeDocument/2006/relationships/image" Target="../media/image5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62482" y="631108"/>
            <a:ext cx="988694" cy="191770"/>
          </a:xfrm>
          <a:custGeom>
            <a:avLst/>
            <a:gdLst/>
            <a:ahLst/>
            <a:cxnLst/>
            <a:rect l="l" t="t" r="r" b="b"/>
            <a:pathLst>
              <a:path w="988694" h="191769">
                <a:moveTo>
                  <a:pt x="43344" y="13016"/>
                </a:moveTo>
                <a:lnTo>
                  <a:pt x="0" y="13016"/>
                </a:lnTo>
                <a:lnTo>
                  <a:pt x="0" y="188953"/>
                </a:lnTo>
                <a:lnTo>
                  <a:pt x="28622" y="188953"/>
                </a:lnTo>
                <a:lnTo>
                  <a:pt x="28622" y="66170"/>
                </a:lnTo>
                <a:lnTo>
                  <a:pt x="27848" y="57468"/>
                </a:lnTo>
                <a:lnTo>
                  <a:pt x="27772" y="48766"/>
                </a:lnTo>
                <a:lnTo>
                  <a:pt x="26892" y="45241"/>
                </a:lnTo>
                <a:lnTo>
                  <a:pt x="55979" y="45241"/>
                </a:lnTo>
                <a:lnTo>
                  <a:pt x="43344" y="13016"/>
                </a:lnTo>
                <a:close/>
              </a:path>
              <a:path w="988694" h="191769">
                <a:moveTo>
                  <a:pt x="55979" y="45241"/>
                </a:moveTo>
                <a:lnTo>
                  <a:pt x="27772" y="45241"/>
                </a:lnTo>
                <a:lnTo>
                  <a:pt x="29502" y="52218"/>
                </a:lnTo>
                <a:lnTo>
                  <a:pt x="31232" y="57468"/>
                </a:lnTo>
                <a:lnTo>
                  <a:pt x="32112" y="60921"/>
                </a:lnTo>
                <a:lnTo>
                  <a:pt x="84137" y="188953"/>
                </a:lnTo>
                <a:lnTo>
                  <a:pt x="104109" y="188953"/>
                </a:lnTo>
                <a:lnTo>
                  <a:pt x="121210" y="146301"/>
                </a:lnTo>
                <a:lnTo>
                  <a:pt x="94519" y="146301"/>
                </a:lnTo>
                <a:lnTo>
                  <a:pt x="93668" y="141047"/>
                </a:lnTo>
                <a:lnTo>
                  <a:pt x="91058" y="133207"/>
                </a:lnTo>
                <a:lnTo>
                  <a:pt x="86718" y="123643"/>
                </a:lnTo>
                <a:lnTo>
                  <a:pt x="55979" y="45241"/>
                </a:lnTo>
                <a:close/>
              </a:path>
              <a:path w="988694" h="191769">
                <a:moveTo>
                  <a:pt x="189126" y="45241"/>
                </a:moveTo>
                <a:lnTo>
                  <a:pt x="160474" y="45241"/>
                </a:lnTo>
                <a:lnTo>
                  <a:pt x="159983" y="54695"/>
                </a:lnTo>
                <a:lnTo>
                  <a:pt x="159730" y="63321"/>
                </a:lnTo>
                <a:lnTo>
                  <a:pt x="159624" y="188953"/>
                </a:lnTo>
                <a:lnTo>
                  <a:pt x="189126" y="188953"/>
                </a:lnTo>
                <a:lnTo>
                  <a:pt x="189126" y="45241"/>
                </a:lnTo>
                <a:close/>
              </a:path>
              <a:path w="988694" h="191769">
                <a:moveTo>
                  <a:pt x="189126" y="13016"/>
                </a:moveTo>
                <a:lnTo>
                  <a:pt x="148362" y="13016"/>
                </a:lnTo>
                <a:lnTo>
                  <a:pt x="103258" y="123643"/>
                </a:lnTo>
                <a:lnTo>
                  <a:pt x="95399" y="146301"/>
                </a:lnTo>
                <a:lnTo>
                  <a:pt x="121210" y="146301"/>
                </a:lnTo>
                <a:lnTo>
                  <a:pt x="156134" y="59197"/>
                </a:lnTo>
                <a:lnTo>
                  <a:pt x="157864" y="56606"/>
                </a:lnTo>
                <a:lnTo>
                  <a:pt x="158744" y="50491"/>
                </a:lnTo>
                <a:lnTo>
                  <a:pt x="160474" y="45241"/>
                </a:lnTo>
                <a:lnTo>
                  <a:pt x="189126" y="45241"/>
                </a:lnTo>
                <a:lnTo>
                  <a:pt x="189126" y="13016"/>
                </a:lnTo>
                <a:close/>
              </a:path>
              <a:path w="988694" h="191769">
                <a:moveTo>
                  <a:pt x="247222" y="62649"/>
                </a:moveTo>
                <a:lnTo>
                  <a:pt x="217778" y="62649"/>
                </a:lnTo>
                <a:lnTo>
                  <a:pt x="217778" y="188953"/>
                </a:lnTo>
                <a:lnTo>
                  <a:pt x="247222" y="188953"/>
                </a:lnTo>
                <a:lnTo>
                  <a:pt x="247222" y="62649"/>
                </a:lnTo>
                <a:close/>
              </a:path>
              <a:path w="988694" h="191769">
                <a:moveTo>
                  <a:pt x="237691" y="9564"/>
                </a:moveTo>
                <a:lnTo>
                  <a:pt x="228160" y="9564"/>
                </a:lnTo>
                <a:lnTo>
                  <a:pt x="223819" y="11291"/>
                </a:lnTo>
                <a:lnTo>
                  <a:pt x="220359" y="14744"/>
                </a:lnTo>
                <a:lnTo>
                  <a:pt x="216898" y="17404"/>
                </a:lnTo>
                <a:lnTo>
                  <a:pt x="215110" y="21722"/>
                </a:lnTo>
                <a:lnTo>
                  <a:pt x="215110" y="31286"/>
                </a:lnTo>
                <a:lnTo>
                  <a:pt x="216898" y="35674"/>
                </a:lnTo>
                <a:lnTo>
                  <a:pt x="220359" y="39126"/>
                </a:lnTo>
                <a:lnTo>
                  <a:pt x="223819" y="41789"/>
                </a:lnTo>
                <a:lnTo>
                  <a:pt x="228160" y="43514"/>
                </a:lnTo>
                <a:lnTo>
                  <a:pt x="237691" y="43514"/>
                </a:lnTo>
                <a:lnTo>
                  <a:pt x="242031" y="41789"/>
                </a:lnTo>
                <a:lnTo>
                  <a:pt x="245492" y="39126"/>
                </a:lnTo>
                <a:lnTo>
                  <a:pt x="248952" y="35674"/>
                </a:lnTo>
                <a:lnTo>
                  <a:pt x="250683" y="31286"/>
                </a:lnTo>
                <a:lnTo>
                  <a:pt x="250683" y="21722"/>
                </a:lnTo>
                <a:lnTo>
                  <a:pt x="248952" y="18270"/>
                </a:lnTo>
                <a:lnTo>
                  <a:pt x="245492" y="14744"/>
                </a:lnTo>
                <a:lnTo>
                  <a:pt x="242031" y="11291"/>
                </a:lnTo>
                <a:lnTo>
                  <a:pt x="237691" y="9564"/>
                </a:lnTo>
                <a:close/>
              </a:path>
              <a:path w="988694" h="191769">
                <a:moveTo>
                  <a:pt x="346140" y="60059"/>
                </a:moveTo>
                <a:lnTo>
                  <a:pt x="334879" y="60059"/>
                </a:lnTo>
                <a:lnTo>
                  <a:pt x="325279" y="60559"/>
                </a:lnTo>
                <a:lnTo>
                  <a:pt x="285621" y="79011"/>
                </a:lnTo>
                <a:lnTo>
                  <a:pt x="268558" y="119221"/>
                </a:lnTo>
                <a:lnTo>
                  <a:pt x="268073" y="128819"/>
                </a:lnTo>
                <a:lnTo>
                  <a:pt x="268558" y="137668"/>
                </a:lnTo>
                <a:lnTo>
                  <a:pt x="285075" y="174045"/>
                </a:lnTo>
                <a:lnTo>
                  <a:pt x="320864" y="191056"/>
                </a:lnTo>
                <a:lnTo>
                  <a:pt x="329688" y="191542"/>
                </a:lnTo>
                <a:lnTo>
                  <a:pt x="339749" y="191056"/>
                </a:lnTo>
                <a:lnTo>
                  <a:pt x="349073" y="189591"/>
                </a:lnTo>
                <a:lnTo>
                  <a:pt x="357583" y="187142"/>
                </a:lnTo>
                <a:lnTo>
                  <a:pt x="365203" y="183702"/>
                </a:lnTo>
                <a:lnTo>
                  <a:pt x="366054" y="182840"/>
                </a:lnTo>
                <a:lnTo>
                  <a:pt x="366054" y="167161"/>
                </a:lnTo>
                <a:lnTo>
                  <a:pt x="335759" y="167161"/>
                </a:lnTo>
                <a:lnTo>
                  <a:pt x="327617" y="166512"/>
                </a:lnTo>
                <a:lnTo>
                  <a:pt x="299091" y="135418"/>
                </a:lnTo>
                <a:lnTo>
                  <a:pt x="298455" y="126232"/>
                </a:lnTo>
                <a:lnTo>
                  <a:pt x="299104" y="117441"/>
                </a:lnTo>
                <a:lnTo>
                  <a:pt x="328468" y="85102"/>
                </a:lnTo>
                <a:lnTo>
                  <a:pt x="336610" y="84441"/>
                </a:lnTo>
                <a:lnTo>
                  <a:pt x="366054" y="84441"/>
                </a:lnTo>
                <a:lnTo>
                  <a:pt x="366054" y="66170"/>
                </a:lnTo>
                <a:lnTo>
                  <a:pt x="365203" y="66170"/>
                </a:lnTo>
                <a:lnTo>
                  <a:pt x="361742" y="64446"/>
                </a:lnTo>
                <a:lnTo>
                  <a:pt x="357402" y="62649"/>
                </a:lnTo>
                <a:lnTo>
                  <a:pt x="351332" y="61784"/>
                </a:lnTo>
                <a:lnTo>
                  <a:pt x="346140" y="60059"/>
                </a:lnTo>
                <a:close/>
              </a:path>
              <a:path w="988694" h="191769">
                <a:moveTo>
                  <a:pt x="366054" y="155865"/>
                </a:moveTo>
                <a:lnTo>
                  <a:pt x="364322" y="156730"/>
                </a:lnTo>
                <a:lnTo>
                  <a:pt x="360012" y="160182"/>
                </a:lnTo>
                <a:lnTo>
                  <a:pt x="355671" y="162843"/>
                </a:lnTo>
                <a:lnTo>
                  <a:pt x="345290" y="166295"/>
                </a:lnTo>
                <a:lnTo>
                  <a:pt x="340100" y="167161"/>
                </a:lnTo>
                <a:lnTo>
                  <a:pt x="366054" y="167161"/>
                </a:lnTo>
                <a:lnTo>
                  <a:pt x="366054" y="155865"/>
                </a:lnTo>
                <a:close/>
              </a:path>
              <a:path w="988694" h="191769">
                <a:moveTo>
                  <a:pt x="366054" y="84441"/>
                </a:moveTo>
                <a:lnTo>
                  <a:pt x="336610" y="84441"/>
                </a:lnTo>
                <a:lnTo>
                  <a:pt x="343744" y="85075"/>
                </a:lnTo>
                <a:lnTo>
                  <a:pt x="350796" y="86931"/>
                </a:lnTo>
                <a:lnTo>
                  <a:pt x="357683" y="89933"/>
                </a:lnTo>
                <a:lnTo>
                  <a:pt x="364322" y="94009"/>
                </a:lnTo>
                <a:lnTo>
                  <a:pt x="366054" y="94871"/>
                </a:lnTo>
                <a:lnTo>
                  <a:pt x="366054" y="84441"/>
                </a:lnTo>
                <a:close/>
              </a:path>
              <a:path w="988694" h="191769">
                <a:moveTo>
                  <a:pt x="417287" y="62649"/>
                </a:moveTo>
                <a:lnTo>
                  <a:pt x="387784" y="62649"/>
                </a:lnTo>
                <a:lnTo>
                  <a:pt x="387784" y="188953"/>
                </a:lnTo>
                <a:lnTo>
                  <a:pt x="417287" y="188953"/>
                </a:lnTo>
                <a:lnTo>
                  <a:pt x="417287" y="124505"/>
                </a:lnTo>
                <a:lnTo>
                  <a:pt x="417775" y="116498"/>
                </a:lnTo>
                <a:lnTo>
                  <a:pt x="436349" y="87030"/>
                </a:lnTo>
                <a:lnTo>
                  <a:pt x="460661" y="87030"/>
                </a:lnTo>
                <a:lnTo>
                  <a:pt x="460661" y="84441"/>
                </a:lnTo>
                <a:lnTo>
                  <a:pt x="417287" y="84441"/>
                </a:lnTo>
                <a:lnTo>
                  <a:pt x="417287" y="62649"/>
                </a:lnTo>
                <a:close/>
              </a:path>
              <a:path w="988694" h="191769">
                <a:moveTo>
                  <a:pt x="460661" y="87030"/>
                </a:moveTo>
                <a:lnTo>
                  <a:pt x="446818" y="87030"/>
                </a:lnTo>
                <a:lnTo>
                  <a:pt x="449399" y="87892"/>
                </a:lnTo>
                <a:lnTo>
                  <a:pt x="452888" y="88828"/>
                </a:lnTo>
                <a:lnTo>
                  <a:pt x="456349" y="89693"/>
                </a:lnTo>
                <a:lnTo>
                  <a:pt x="459810" y="91418"/>
                </a:lnTo>
                <a:lnTo>
                  <a:pt x="460661" y="92280"/>
                </a:lnTo>
                <a:lnTo>
                  <a:pt x="460661" y="87030"/>
                </a:lnTo>
                <a:close/>
              </a:path>
              <a:path w="988694" h="191769">
                <a:moveTo>
                  <a:pt x="458080" y="60921"/>
                </a:moveTo>
                <a:lnTo>
                  <a:pt x="441540" y="60921"/>
                </a:lnTo>
                <a:lnTo>
                  <a:pt x="434618" y="62649"/>
                </a:lnTo>
                <a:lnTo>
                  <a:pt x="429428" y="67899"/>
                </a:lnTo>
                <a:lnTo>
                  <a:pt x="424237" y="72287"/>
                </a:lnTo>
                <a:lnTo>
                  <a:pt x="420777" y="77466"/>
                </a:lnTo>
                <a:lnTo>
                  <a:pt x="418167" y="84441"/>
                </a:lnTo>
                <a:lnTo>
                  <a:pt x="460661" y="84441"/>
                </a:lnTo>
                <a:lnTo>
                  <a:pt x="460661" y="62649"/>
                </a:lnTo>
                <a:lnTo>
                  <a:pt x="458080" y="60921"/>
                </a:lnTo>
                <a:close/>
              </a:path>
              <a:path w="988694" h="191769">
                <a:moveTo>
                  <a:pt x="529226" y="60059"/>
                </a:moveTo>
                <a:lnTo>
                  <a:pt x="489697" y="69981"/>
                </a:lnTo>
                <a:lnTo>
                  <a:pt x="463516" y="112260"/>
                </a:lnTo>
                <a:lnTo>
                  <a:pt x="462391" y="127095"/>
                </a:lnTo>
                <a:lnTo>
                  <a:pt x="463516" y="141323"/>
                </a:lnTo>
                <a:lnTo>
                  <a:pt x="489029" y="181620"/>
                </a:lnTo>
                <a:lnTo>
                  <a:pt x="525765" y="191542"/>
                </a:lnTo>
                <a:lnTo>
                  <a:pt x="540033" y="190397"/>
                </a:lnTo>
                <a:lnTo>
                  <a:pt x="552852" y="186966"/>
                </a:lnTo>
                <a:lnTo>
                  <a:pt x="564049" y="181256"/>
                </a:lnTo>
                <a:lnTo>
                  <a:pt x="573451" y="173272"/>
                </a:lnTo>
                <a:lnTo>
                  <a:pt x="578334" y="167161"/>
                </a:lnTo>
                <a:lnTo>
                  <a:pt x="527496" y="167161"/>
                </a:lnTo>
                <a:lnTo>
                  <a:pt x="519996" y="166512"/>
                </a:lnTo>
                <a:lnTo>
                  <a:pt x="493408" y="135539"/>
                </a:lnTo>
                <a:lnTo>
                  <a:pt x="492832" y="127095"/>
                </a:lnTo>
                <a:lnTo>
                  <a:pt x="492891" y="124505"/>
                </a:lnTo>
                <a:lnTo>
                  <a:pt x="513250" y="87039"/>
                </a:lnTo>
                <a:lnTo>
                  <a:pt x="527496" y="84441"/>
                </a:lnTo>
                <a:lnTo>
                  <a:pt x="580391" y="84441"/>
                </a:lnTo>
                <a:lnTo>
                  <a:pt x="575181" y="77466"/>
                </a:lnTo>
                <a:lnTo>
                  <a:pt x="565926" y="69617"/>
                </a:lnTo>
                <a:lnTo>
                  <a:pt x="555118" y="64203"/>
                </a:lnTo>
                <a:lnTo>
                  <a:pt x="542852" y="61069"/>
                </a:lnTo>
                <a:lnTo>
                  <a:pt x="529226" y="60059"/>
                </a:lnTo>
                <a:close/>
              </a:path>
              <a:path w="988694" h="191769">
                <a:moveTo>
                  <a:pt x="580391" y="84441"/>
                </a:moveTo>
                <a:lnTo>
                  <a:pt x="527496" y="84441"/>
                </a:lnTo>
                <a:lnTo>
                  <a:pt x="534811" y="85089"/>
                </a:lnTo>
                <a:lnTo>
                  <a:pt x="541239" y="87039"/>
                </a:lnTo>
                <a:lnTo>
                  <a:pt x="560413" y="124505"/>
                </a:lnTo>
                <a:lnTo>
                  <a:pt x="560373" y="127095"/>
                </a:lnTo>
                <a:lnTo>
                  <a:pt x="541994" y="164561"/>
                </a:lnTo>
                <a:lnTo>
                  <a:pt x="527496" y="167161"/>
                </a:lnTo>
                <a:lnTo>
                  <a:pt x="578334" y="167161"/>
                </a:lnTo>
                <a:lnTo>
                  <a:pt x="581414" y="163306"/>
                </a:lnTo>
                <a:lnTo>
                  <a:pt x="587094" y="151802"/>
                </a:lnTo>
                <a:lnTo>
                  <a:pt x="590499" y="138842"/>
                </a:lnTo>
                <a:lnTo>
                  <a:pt x="591632" y="124505"/>
                </a:lnTo>
                <a:lnTo>
                  <a:pt x="590526" y="110287"/>
                </a:lnTo>
                <a:lnTo>
                  <a:pt x="587311" y="97721"/>
                </a:lnTo>
                <a:lnTo>
                  <a:pt x="582143" y="86787"/>
                </a:lnTo>
                <a:lnTo>
                  <a:pt x="580391" y="84441"/>
                </a:lnTo>
                <a:close/>
              </a:path>
              <a:path w="988694" h="191769">
                <a:moveTo>
                  <a:pt x="605563" y="155865"/>
                </a:moveTo>
                <a:lnTo>
                  <a:pt x="605563" y="184565"/>
                </a:lnTo>
                <a:lnTo>
                  <a:pt x="606443" y="184565"/>
                </a:lnTo>
                <a:lnTo>
                  <a:pt x="609904" y="187228"/>
                </a:lnTo>
                <a:lnTo>
                  <a:pt x="615974" y="188090"/>
                </a:lnTo>
                <a:lnTo>
                  <a:pt x="622014" y="189818"/>
                </a:lnTo>
                <a:lnTo>
                  <a:pt x="634215" y="191542"/>
                </a:lnTo>
                <a:lnTo>
                  <a:pt x="638555" y="191542"/>
                </a:lnTo>
                <a:lnTo>
                  <a:pt x="649591" y="190894"/>
                </a:lnTo>
                <a:lnTo>
                  <a:pt x="685497" y="168023"/>
                </a:lnTo>
                <a:lnTo>
                  <a:pt x="635094" y="168023"/>
                </a:lnTo>
                <a:lnTo>
                  <a:pt x="629816" y="167161"/>
                </a:lnTo>
                <a:lnTo>
                  <a:pt x="623745" y="165432"/>
                </a:lnTo>
                <a:lnTo>
                  <a:pt x="611633" y="160182"/>
                </a:lnTo>
                <a:lnTo>
                  <a:pt x="607293" y="156730"/>
                </a:lnTo>
                <a:lnTo>
                  <a:pt x="605563" y="155865"/>
                </a:lnTo>
                <a:close/>
              </a:path>
              <a:path w="988694" h="191769">
                <a:moveTo>
                  <a:pt x="662808" y="60059"/>
                </a:moveTo>
                <a:lnTo>
                  <a:pt x="653277" y="60059"/>
                </a:lnTo>
                <a:lnTo>
                  <a:pt x="643354" y="60707"/>
                </a:lnTo>
                <a:lnTo>
                  <a:pt x="608924" y="82796"/>
                </a:lnTo>
                <a:lnTo>
                  <a:pt x="605563" y="98395"/>
                </a:lnTo>
                <a:lnTo>
                  <a:pt x="605563" y="104438"/>
                </a:lnTo>
                <a:lnTo>
                  <a:pt x="606443" y="109688"/>
                </a:lnTo>
                <a:lnTo>
                  <a:pt x="608173" y="114076"/>
                </a:lnTo>
                <a:lnTo>
                  <a:pt x="613363" y="122778"/>
                </a:lnTo>
                <a:lnTo>
                  <a:pt x="617704" y="125368"/>
                </a:lnTo>
                <a:lnTo>
                  <a:pt x="621165" y="128819"/>
                </a:lnTo>
                <a:lnTo>
                  <a:pt x="627206" y="132345"/>
                </a:lnTo>
                <a:lnTo>
                  <a:pt x="635945" y="135798"/>
                </a:lnTo>
                <a:lnTo>
                  <a:pt x="642016" y="138460"/>
                </a:lnTo>
                <a:lnTo>
                  <a:pt x="659318" y="152342"/>
                </a:lnTo>
                <a:lnTo>
                  <a:pt x="659318" y="163705"/>
                </a:lnTo>
                <a:lnTo>
                  <a:pt x="653277" y="168023"/>
                </a:lnTo>
                <a:lnTo>
                  <a:pt x="685497" y="168023"/>
                </a:lnTo>
                <a:lnTo>
                  <a:pt x="688023" y="160529"/>
                </a:lnTo>
                <a:lnTo>
                  <a:pt x="688851" y="152342"/>
                </a:lnTo>
                <a:lnTo>
                  <a:pt x="688851" y="143638"/>
                </a:lnTo>
                <a:lnTo>
                  <a:pt x="656737" y="114938"/>
                </a:lnTo>
                <a:lnTo>
                  <a:pt x="647206" y="111415"/>
                </a:lnTo>
                <a:lnTo>
                  <a:pt x="641136" y="107963"/>
                </a:lnTo>
                <a:lnTo>
                  <a:pt x="639406" y="105374"/>
                </a:lnTo>
                <a:lnTo>
                  <a:pt x="636825" y="103576"/>
                </a:lnTo>
                <a:lnTo>
                  <a:pt x="635094" y="100124"/>
                </a:lnTo>
                <a:lnTo>
                  <a:pt x="635094" y="92280"/>
                </a:lnTo>
                <a:lnTo>
                  <a:pt x="636825" y="89693"/>
                </a:lnTo>
                <a:lnTo>
                  <a:pt x="640286" y="87030"/>
                </a:lnTo>
                <a:lnTo>
                  <a:pt x="642867" y="84441"/>
                </a:lnTo>
                <a:lnTo>
                  <a:pt x="647206" y="83578"/>
                </a:lnTo>
                <a:lnTo>
                  <a:pt x="681929" y="83578"/>
                </a:lnTo>
                <a:lnTo>
                  <a:pt x="681929" y="65308"/>
                </a:lnTo>
                <a:lnTo>
                  <a:pt x="678439" y="63511"/>
                </a:lnTo>
                <a:lnTo>
                  <a:pt x="674129" y="62649"/>
                </a:lnTo>
                <a:lnTo>
                  <a:pt x="668058" y="60921"/>
                </a:lnTo>
                <a:lnTo>
                  <a:pt x="662808" y="60059"/>
                </a:lnTo>
                <a:close/>
              </a:path>
              <a:path w="988694" h="191769">
                <a:moveTo>
                  <a:pt x="681929" y="83578"/>
                </a:moveTo>
                <a:lnTo>
                  <a:pt x="657588" y="83578"/>
                </a:lnTo>
                <a:lnTo>
                  <a:pt x="668058" y="85305"/>
                </a:lnTo>
                <a:lnTo>
                  <a:pt x="673249" y="87030"/>
                </a:lnTo>
                <a:lnTo>
                  <a:pt x="677588" y="89693"/>
                </a:lnTo>
                <a:lnTo>
                  <a:pt x="681049" y="91418"/>
                </a:lnTo>
                <a:lnTo>
                  <a:pt x="681929" y="92280"/>
                </a:lnTo>
                <a:lnTo>
                  <a:pt x="681929" y="83578"/>
                </a:lnTo>
                <a:close/>
              </a:path>
              <a:path w="988694" h="191769">
                <a:moveTo>
                  <a:pt x="767798" y="60059"/>
                </a:moveTo>
                <a:lnTo>
                  <a:pt x="729131" y="69981"/>
                </a:lnTo>
                <a:lnTo>
                  <a:pt x="702975" y="112260"/>
                </a:lnTo>
                <a:lnTo>
                  <a:pt x="701842" y="127095"/>
                </a:lnTo>
                <a:lnTo>
                  <a:pt x="702975" y="141323"/>
                </a:lnTo>
                <a:lnTo>
                  <a:pt x="728488" y="181620"/>
                </a:lnTo>
                <a:lnTo>
                  <a:pt x="765187" y="191542"/>
                </a:lnTo>
                <a:lnTo>
                  <a:pt x="779496" y="190397"/>
                </a:lnTo>
                <a:lnTo>
                  <a:pt x="792321" y="186966"/>
                </a:lnTo>
                <a:lnTo>
                  <a:pt x="803508" y="181256"/>
                </a:lnTo>
                <a:lnTo>
                  <a:pt x="812902" y="173272"/>
                </a:lnTo>
                <a:lnTo>
                  <a:pt x="817716" y="167161"/>
                </a:lnTo>
                <a:lnTo>
                  <a:pt x="766918" y="167161"/>
                </a:lnTo>
                <a:lnTo>
                  <a:pt x="759097" y="166512"/>
                </a:lnTo>
                <a:lnTo>
                  <a:pt x="732859" y="135539"/>
                </a:lnTo>
                <a:lnTo>
                  <a:pt x="732283" y="127095"/>
                </a:lnTo>
                <a:lnTo>
                  <a:pt x="732342" y="124505"/>
                </a:lnTo>
                <a:lnTo>
                  <a:pt x="752408" y="87039"/>
                </a:lnTo>
                <a:lnTo>
                  <a:pt x="766918" y="84441"/>
                </a:lnTo>
                <a:lnTo>
                  <a:pt x="819259" y="84441"/>
                </a:lnTo>
                <a:lnTo>
                  <a:pt x="813751" y="77466"/>
                </a:lnTo>
                <a:lnTo>
                  <a:pt x="805000" y="69617"/>
                </a:lnTo>
                <a:lnTo>
                  <a:pt x="794371" y="64203"/>
                </a:lnTo>
                <a:lnTo>
                  <a:pt x="781943" y="61069"/>
                </a:lnTo>
                <a:lnTo>
                  <a:pt x="767798" y="60059"/>
                </a:lnTo>
                <a:close/>
              </a:path>
              <a:path w="988694" h="191769">
                <a:moveTo>
                  <a:pt x="819259" y="84441"/>
                </a:moveTo>
                <a:lnTo>
                  <a:pt x="766918" y="84441"/>
                </a:lnTo>
                <a:lnTo>
                  <a:pt x="774258" y="85089"/>
                </a:lnTo>
                <a:lnTo>
                  <a:pt x="780712" y="87039"/>
                </a:lnTo>
                <a:lnTo>
                  <a:pt x="799863" y="124505"/>
                </a:lnTo>
                <a:lnTo>
                  <a:pt x="799821" y="127095"/>
                </a:lnTo>
                <a:lnTo>
                  <a:pt x="781031" y="164561"/>
                </a:lnTo>
                <a:lnTo>
                  <a:pt x="766918" y="167161"/>
                </a:lnTo>
                <a:lnTo>
                  <a:pt x="817716" y="167161"/>
                </a:lnTo>
                <a:lnTo>
                  <a:pt x="820753" y="163306"/>
                </a:lnTo>
                <a:lnTo>
                  <a:pt x="826161" y="151802"/>
                </a:lnTo>
                <a:lnTo>
                  <a:pt x="829286" y="138842"/>
                </a:lnTo>
                <a:lnTo>
                  <a:pt x="830292" y="124505"/>
                </a:lnTo>
                <a:lnTo>
                  <a:pt x="829299" y="110287"/>
                </a:lnTo>
                <a:lnTo>
                  <a:pt x="826267" y="97721"/>
                </a:lnTo>
                <a:lnTo>
                  <a:pt x="821112" y="86787"/>
                </a:lnTo>
                <a:lnTo>
                  <a:pt x="819259" y="84441"/>
                </a:lnTo>
                <a:close/>
              </a:path>
              <a:path w="988694" h="191769">
                <a:moveTo>
                  <a:pt x="957804" y="87030"/>
                </a:moveTo>
                <a:lnTo>
                  <a:pt x="928272" y="87030"/>
                </a:lnTo>
                <a:lnTo>
                  <a:pt x="928272" y="151477"/>
                </a:lnTo>
                <a:lnTo>
                  <a:pt x="930571" y="169147"/>
                </a:lnTo>
                <a:lnTo>
                  <a:pt x="937510" y="181652"/>
                </a:lnTo>
                <a:lnTo>
                  <a:pt x="949156" y="189085"/>
                </a:lnTo>
                <a:lnTo>
                  <a:pt x="965575" y="191542"/>
                </a:lnTo>
                <a:lnTo>
                  <a:pt x="973464" y="191542"/>
                </a:lnTo>
                <a:lnTo>
                  <a:pt x="977776" y="190680"/>
                </a:lnTo>
                <a:lnTo>
                  <a:pt x="985576" y="188090"/>
                </a:lnTo>
                <a:lnTo>
                  <a:pt x="987306" y="187228"/>
                </a:lnTo>
                <a:lnTo>
                  <a:pt x="988157" y="187228"/>
                </a:lnTo>
                <a:lnTo>
                  <a:pt x="988157" y="167161"/>
                </a:lnTo>
                <a:lnTo>
                  <a:pt x="969123" y="167161"/>
                </a:lnTo>
                <a:lnTo>
                  <a:pt x="964725" y="165432"/>
                </a:lnTo>
                <a:lnTo>
                  <a:pt x="962115" y="162843"/>
                </a:lnTo>
                <a:lnTo>
                  <a:pt x="959533" y="159317"/>
                </a:lnTo>
                <a:lnTo>
                  <a:pt x="957804" y="154141"/>
                </a:lnTo>
                <a:lnTo>
                  <a:pt x="957804" y="87030"/>
                </a:lnTo>
                <a:close/>
              </a:path>
              <a:path w="988694" h="191769">
                <a:moveTo>
                  <a:pt x="884047" y="87030"/>
                </a:moveTo>
                <a:lnTo>
                  <a:pt x="854516" y="87030"/>
                </a:lnTo>
                <a:lnTo>
                  <a:pt x="854516" y="188953"/>
                </a:lnTo>
                <a:lnTo>
                  <a:pt x="884047" y="188953"/>
                </a:lnTo>
                <a:lnTo>
                  <a:pt x="884047" y="87030"/>
                </a:lnTo>
                <a:close/>
              </a:path>
              <a:path w="988694" h="191769">
                <a:moveTo>
                  <a:pt x="988157" y="162843"/>
                </a:moveTo>
                <a:lnTo>
                  <a:pt x="982966" y="165432"/>
                </a:lnTo>
                <a:lnTo>
                  <a:pt x="977776" y="167161"/>
                </a:lnTo>
                <a:lnTo>
                  <a:pt x="988157" y="167161"/>
                </a:lnTo>
                <a:lnTo>
                  <a:pt x="988157" y="162843"/>
                </a:lnTo>
                <a:close/>
              </a:path>
              <a:path w="988694" h="191769">
                <a:moveTo>
                  <a:pt x="988157" y="62649"/>
                </a:moveTo>
                <a:lnTo>
                  <a:pt x="833753" y="62649"/>
                </a:lnTo>
                <a:lnTo>
                  <a:pt x="833753" y="87030"/>
                </a:lnTo>
                <a:lnTo>
                  <a:pt x="988157" y="87030"/>
                </a:lnTo>
                <a:lnTo>
                  <a:pt x="988157" y="62649"/>
                </a:lnTo>
                <a:close/>
              </a:path>
              <a:path w="988694" h="191769">
                <a:moveTo>
                  <a:pt x="906629" y="0"/>
                </a:moveTo>
                <a:lnTo>
                  <a:pt x="890969" y="0"/>
                </a:lnTo>
                <a:lnTo>
                  <a:pt x="883168" y="2586"/>
                </a:lnTo>
                <a:lnTo>
                  <a:pt x="854516" y="36539"/>
                </a:lnTo>
                <a:lnTo>
                  <a:pt x="854516" y="62649"/>
                </a:lnTo>
                <a:lnTo>
                  <a:pt x="884047" y="62649"/>
                </a:lnTo>
                <a:lnTo>
                  <a:pt x="884047" y="40062"/>
                </a:lnTo>
                <a:lnTo>
                  <a:pt x="885778" y="33949"/>
                </a:lnTo>
                <a:lnTo>
                  <a:pt x="889239" y="30424"/>
                </a:lnTo>
                <a:lnTo>
                  <a:pt x="891849" y="26109"/>
                </a:lnTo>
                <a:lnTo>
                  <a:pt x="897098" y="24381"/>
                </a:lnTo>
                <a:lnTo>
                  <a:pt x="917010" y="24381"/>
                </a:lnTo>
                <a:lnTo>
                  <a:pt x="917010" y="2586"/>
                </a:lnTo>
                <a:lnTo>
                  <a:pt x="916160" y="2586"/>
                </a:lnTo>
                <a:lnTo>
                  <a:pt x="911819" y="862"/>
                </a:lnTo>
                <a:lnTo>
                  <a:pt x="906629" y="0"/>
                </a:lnTo>
                <a:close/>
              </a:path>
              <a:path w="988694" h="191769">
                <a:moveTo>
                  <a:pt x="957804" y="25243"/>
                </a:moveTo>
                <a:lnTo>
                  <a:pt x="956924" y="25243"/>
                </a:lnTo>
                <a:lnTo>
                  <a:pt x="929151" y="33949"/>
                </a:lnTo>
                <a:lnTo>
                  <a:pt x="928272" y="34811"/>
                </a:lnTo>
                <a:lnTo>
                  <a:pt x="928272" y="62649"/>
                </a:lnTo>
                <a:lnTo>
                  <a:pt x="957804" y="62649"/>
                </a:lnTo>
                <a:lnTo>
                  <a:pt x="957804" y="25243"/>
                </a:lnTo>
                <a:close/>
              </a:path>
              <a:path w="988694" h="191769">
                <a:moveTo>
                  <a:pt x="917010" y="24381"/>
                </a:moveTo>
                <a:lnTo>
                  <a:pt x="906629" y="24381"/>
                </a:lnTo>
                <a:lnTo>
                  <a:pt x="910970" y="25243"/>
                </a:lnTo>
                <a:lnTo>
                  <a:pt x="915280" y="27834"/>
                </a:lnTo>
                <a:lnTo>
                  <a:pt x="917010" y="27834"/>
                </a:lnTo>
                <a:lnTo>
                  <a:pt x="917010" y="24381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333" y="585787"/>
            <a:ext cx="291532" cy="29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8816" y="4191507"/>
            <a:ext cx="4497070" cy="2253615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12700" marR="1257300">
              <a:lnSpc>
                <a:spcPts val="5710"/>
              </a:lnSpc>
              <a:spcBef>
                <a:spcPts val="730"/>
              </a:spcBef>
            </a:pPr>
            <a:r>
              <a:rPr dirty="0" sz="5200" spc="-45" b="1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dirty="0" sz="5200" spc="-50" b="1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dirty="0" sz="5200" spc="-45" b="1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dirty="0" sz="5200" spc="-100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os</a:t>
            </a:r>
            <a:r>
              <a:rPr dirty="0" sz="5200" spc="-145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5200" spc="40" b="1">
                <a:solidFill>
                  <a:srgbClr val="FFFFFF"/>
                </a:solidFill>
                <a:latin typeface="Segoe UI Semibold"/>
                <a:cs typeface="Segoe UI Semibold"/>
              </a:rPr>
              <a:t>f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dirty="0" sz="5200" spc="-400" b="1">
                <a:solidFill>
                  <a:srgbClr val="FFFFFF"/>
                </a:solidFill>
                <a:latin typeface="Segoe UI Semibold"/>
                <a:cs typeface="Segoe UI Semibold"/>
              </a:rPr>
              <a:t>’</a:t>
            </a:r>
            <a:r>
              <a:rPr dirty="0" sz="5200" b="1">
                <a:solidFill>
                  <a:srgbClr val="FFFFFF"/>
                </a:solidFill>
                <a:latin typeface="Segoe UI Semibold"/>
                <a:cs typeface="Segoe UI Semibold"/>
              </a:rPr>
              <a:t>s  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Culture</a:t>
            </a:r>
            <a:endParaRPr sz="5200">
              <a:latin typeface="Segoe UI Semibold"/>
              <a:cs typeface="Segoe UI Semibold"/>
            </a:endParaRPr>
          </a:p>
          <a:p>
            <a:pPr marL="12700">
              <a:lnSpc>
                <a:spcPts val="5490"/>
              </a:lnSpc>
            </a:pPr>
            <a:r>
              <a:rPr dirty="0" sz="5200" spc="-470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dirty="0" sz="5200" spc="-50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dirty="0" sz="5200" spc="-50" b="1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dirty="0" sz="5200" spc="-60" b="1">
                <a:solidFill>
                  <a:srgbClr val="FFFFFF"/>
                </a:solidFill>
                <a:latin typeface="Segoe UI Semibold"/>
                <a:cs typeface="Segoe UI Semibold"/>
              </a:rPr>
              <a:t>f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5200" spc="-50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5200" spc="-60" b="1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dirty="0" sz="5200" spc="-60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dirty="0" sz="5200" spc="-45" b="1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dirty="0" sz="5200" spc="-55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5200" b="1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endParaRPr sz="5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0323" y="3726179"/>
            <a:ext cx="16389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Model</a:t>
            </a:r>
            <a:r>
              <a:rPr dirty="0" sz="2000" spc="-4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Answer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0323" y="4348988"/>
            <a:ext cx="5172075" cy="22174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5"/>
              </a:spcBef>
            </a:pP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This model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answer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is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designed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illustrate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a 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complete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professional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presentation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1800" spc="-15">
                <a:solidFill>
                  <a:srgbClr val="FFFFFF"/>
                </a:solidFill>
                <a:latin typeface="Segoe UI"/>
                <a:cs typeface="Segoe UI"/>
              </a:rPr>
              <a:t>Microsoft’s 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culture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transformation. </a:t>
            </a:r>
            <a:r>
              <a:rPr dirty="0" sz="1800" spc="-55">
                <a:solidFill>
                  <a:srgbClr val="FFFFFF"/>
                </a:solidFill>
                <a:latin typeface="Segoe UI"/>
                <a:cs typeface="Segoe UI"/>
              </a:rPr>
              <a:t>You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were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not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asked to 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provide this level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detail.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hope you see the 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content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your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answer represented throughout 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presentation. </a:t>
            </a:r>
            <a:r>
              <a:rPr dirty="0" sz="1800" spc="-2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want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help you develop  your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presentation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skills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and give you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window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into 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how we communicate about our </a:t>
            </a:r>
            <a:r>
              <a:rPr dirty="0" sz="1800" spc="-10">
                <a:solidFill>
                  <a:srgbClr val="FFFFFF"/>
                </a:solidFill>
                <a:latin typeface="Segoe UI"/>
                <a:cs typeface="Segoe UI"/>
              </a:rPr>
              <a:t>culture </a:t>
            </a:r>
            <a:r>
              <a:rPr dirty="0" sz="1800" spc="-5">
                <a:solidFill>
                  <a:srgbClr val="FFFFFF"/>
                </a:solidFill>
                <a:latin typeface="Segoe UI"/>
                <a:cs typeface="Segoe UI"/>
              </a:rPr>
              <a:t>and live</a:t>
            </a:r>
            <a:r>
              <a:rPr dirty="0" sz="1800" spc="-8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FFFFFF"/>
                </a:solidFill>
                <a:latin typeface="Segoe UI"/>
                <a:cs typeface="Segoe UI"/>
              </a:rPr>
              <a:t>it.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3335" y="0"/>
            <a:ext cx="7598663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32503" y="3307079"/>
            <a:ext cx="1203960" cy="120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51693" y="3527954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850" y="0"/>
                </a:moveTo>
                <a:lnTo>
                  <a:pt x="296327" y="3129"/>
                </a:lnTo>
                <a:lnTo>
                  <a:pt x="251707" y="12246"/>
                </a:lnTo>
                <a:lnTo>
                  <a:pt x="209397" y="26942"/>
                </a:lnTo>
                <a:lnTo>
                  <a:pt x="169807" y="46809"/>
                </a:lnTo>
                <a:lnTo>
                  <a:pt x="133344" y="71437"/>
                </a:lnTo>
                <a:lnTo>
                  <a:pt x="100418" y="100418"/>
                </a:lnTo>
                <a:lnTo>
                  <a:pt x="71437" y="133345"/>
                </a:lnTo>
                <a:lnTo>
                  <a:pt x="46809" y="169807"/>
                </a:lnTo>
                <a:lnTo>
                  <a:pt x="26942" y="209398"/>
                </a:lnTo>
                <a:lnTo>
                  <a:pt x="12246" y="251708"/>
                </a:lnTo>
                <a:lnTo>
                  <a:pt x="3129" y="296328"/>
                </a:lnTo>
                <a:lnTo>
                  <a:pt x="0" y="342851"/>
                </a:lnTo>
                <a:lnTo>
                  <a:pt x="3129" y="389374"/>
                </a:lnTo>
                <a:lnTo>
                  <a:pt x="12246" y="433995"/>
                </a:lnTo>
                <a:lnTo>
                  <a:pt x="26942" y="476305"/>
                </a:lnTo>
                <a:lnTo>
                  <a:pt x="46809" y="515895"/>
                </a:lnTo>
                <a:lnTo>
                  <a:pt x="71437" y="552358"/>
                </a:lnTo>
                <a:lnTo>
                  <a:pt x="100418" y="585284"/>
                </a:lnTo>
                <a:lnTo>
                  <a:pt x="133344" y="614266"/>
                </a:lnTo>
                <a:lnTo>
                  <a:pt x="169807" y="638894"/>
                </a:lnTo>
                <a:lnTo>
                  <a:pt x="209397" y="658760"/>
                </a:lnTo>
                <a:lnTo>
                  <a:pt x="251707" y="673456"/>
                </a:lnTo>
                <a:lnTo>
                  <a:pt x="296327" y="682573"/>
                </a:lnTo>
                <a:lnTo>
                  <a:pt x="342850" y="685703"/>
                </a:lnTo>
                <a:lnTo>
                  <a:pt x="389373" y="682573"/>
                </a:lnTo>
                <a:lnTo>
                  <a:pt x="433994" y="673456"/>
                </a:lnTo>
                <a:lnTo>
                  <a:pt x="476303" y="658760"/>
                </a:lnTo>
                <a:lnTo>
                  <a:pt x="515894" y="638894"/>
                </a:lnTo>
                <a:lnTo>
                  <a:pt x="552357" y="614266"/>
                </a:lnTo>
                <a:lnTo>
                  <a:pt x="585283" y="585284"/>
                </a:lnTo>
                <a:lnTo>
                  <a:pt x="614264" y="552358"/>
                </a:lnTo>
                <a:lnTo>
                  <a:pt x="638892" y="515895"/>
                </a:lnTo>
                <a:lnTo>
                  <a:pt x="658759" y="476305"/>
                </a:lnTo>
                <a:lnTo>
                  <a:pt x="673455" y="433995"/>
                </a:lnTo>
                <a:lnTo>
                  <a:pt x="682572" y="389374"/>
                </a:lnTo>
                <a:lnTo>
                  <a:pt x="685702" y="342851"/>
                </a:lnTo>
                <a:lnTo>
                  <a:pt x="682572" y="296328"/>
                </a:lnTo>
                <a:lnTo>
                  <a:pt x="673455" y="251708"/>
                </a:lnTo>
                <a:lnTo>
                  <a:pt x="658759" y="209398"/>
                </a:lnTo>
                <a:lnTo>
                  <a:pt x="638892" y="169807"/>
                </a:lnTo>
                <a:lnTo>
                  <a:pt x="614264" y="133345"/>
                </a:lnTo>
                <a:lnTo>
                  <a:pt x="585283" y="100418"/>
                </a:lnTo>
                <a:lnTo>
                  <a:pt x="552357" y="71437"/>
                </a:lnTo>
                <a:lnTo>
                  <a:pt x="515894" y="46809"/>
                </a:lnTo>
                <a:lnTo>
                  <a:pt x="476303" y="26942"/>
                </a:lnTo>
                <a:lnTo>
                  <a:pt x="433994" y="12246"/>
                </a:lnTo>
                <a:lnTo>
                  <a:pt x="389373" y="3129"/>
                </a:lnTo>
                <a:lnTo>
                  <a:pt x="3428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66196" y="3870807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 h="0">
                <a:moveTo>
                  <a:pt x="0" y="0"/>
                </a:moveTo>
                <a:lnTo>
                  <a:pt x="256698" y="1"/>
                </a:lnTo>
              </a:path>
            </a:pathLst>
          </a:custGeom>
          <a:ln w="31750">
            <a:solidFill>
              <a:srgbClr val="0078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03779" y="3749590"/>
            <a:ext cx="121285" cy="242570"/>
          </a:xfrm>
          <a:custGeom>
            <a:avLst/>
            <a:gdLst/>
            <a:ahLst/>
            <a:cxnLst/>
            <a:rect l="l" t="t" r="r" b="b"/>
            <a:pathLst>
              <a:path w="121285" h="242570">
                <a:moveTo>
                  <a:pt x="0" y="0"/>
                </a:moveTo>
                <a:lnTo>
                  <a:pt x="121217" y="121216"/>
                </a:lnTo>
                <a:lnTo>
                  <a:pt x="0" y="242433"/>
                </a:lnTo>
              </a:path>
            </a:pathLst>
          </a:custGeom>
          <a:ln w="31750">
            <a:solidFill>
              <a:srgbClr val="0078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69789" y="3734592"/>
            <a:ext cx="2510113" cy="229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55799" y="4253553"/>
            <a:ext cx="1901446" cy="232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55799" y="3212354"/>
            <a:ext cx="2584716" cy="2291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323657" y="3870807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 h="0">
                <a:moveTo>
                  <a:pt x="0" y="0"/>
                </a:moveTo>
                <a:lnTo>
                  <a:pt x="256698" y="1"/>
                </a:lnTo>
              </a:path>
            </a:pathLst>
          </a:custGeom>
          <a:ln w="317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61240" y="3749590"/>
            <a:ext cx="121285" cy="242570"/>
          </a:xfrm>
          <a:custGeom>
            <a:avLst/>
            <a:gdLst/>
            <a:ahLst/>
            <a:cxnLst/>
            <a:rect l="l" t="t" r="r" b="b"/>
            <a:pathLst>
              <a:path w="121284" h="242570">
                <a:moveTo>
                  <a:pt x="0" y="0"/>
                </a:moveTo>
                <a:lnTo>
                  <a:pt x="121217" y="121216"/>
                </a:lnTo>
                <a:lnTo>
                  <a:pt x="0" y="242433"/>
                </a:lnTo>
              </a:path>
            </a:pathLst>
          </a:custGeom>
          <a:ln w="317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083160" y="3731318"/>
            <a:ext cx="2353839" cy="232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 rot="21540000">
            <a:off x="560250" y="1304055"/>
            <a:ext cx="2925866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200" spc="-45" b="1">
                <a:solidFill>
                  <a:srgbClr val="0078D4"/>
                </a:solidFill>
                <a:latin typeface="Segoe UI Semibold"/>
                <a:cs typeface="Segoe UI Semibold"/>
              </a:rPr>
              <a:t>Growth</a:t>
            </a:r>
            <a:r>
              <a:rPr dirty="0" sz="3200" spc="-195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3200" spc="-45" b="1">
                <a:solidFill>
                  <a:srgbClr val="0078D4"/>
                </a:solidFill>
                <a:latin typeface="Segoe UI Semibold"/>
                <a:cs typeface="Segoe UI Semibold"/>
              </a:rPr>
              <a:t>Mindset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4544" y="2178273"/>
            <a:ext cx="62879" cy="628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6654" y="2107952"/>
            <a:ext cx="3148672" cy="2505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4513" y="2415480"/>
            <a:ext cx="3264727" cy="2477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1785" y="2778323"/>
            <a:ext cx="223713" cy="1329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68326" y="379476"/>
            <a:ext cx="10796270" cy="5335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7299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identified four attributes that allow growth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mindset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flourish and vice versa. Obsessing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over  what matters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customers, becoming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more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diverse and inclusive in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everything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do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create,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operating as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one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company instead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multiple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siloed  businesses and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lastly,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making 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difference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the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lives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each 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other,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customers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world  around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us.</a:t>
            </a:r>
            <a:endParaRPr sz="2000">
              <a:latin typeface="Segoe UI"/>
              <a:cs typeface="Segoe UI"/>
            </a:endParaRPr>
          </a:p>
          <a:p>
            <a:pPr algn="just" marL="355600" marR="7830820" indent="-3429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This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means anyone can 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change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learn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dirty="0" sz="2000" spc="-5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1A1A1A"/>
                </a:solidFill>
                <a:latin typeface="Segoe UI"/>
                <a:cs typeface="Segoe UI"/>
              </a:rPr>
              <a:t>grow</a:t>
            </a:r>
            <a:endParaRPr sz="2000">
              <a:latin typeface="Segoe UI"/>
              <a:cs typeface="Segoe UI"/>
            </a:endParaRPr>
          </a:p>
          <a:p>
            <a:pPr algn="just" marL="355600" marR="7896225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 spc="-3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believe potential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is  </a:t>
            </a:r>
            <a:r>
              <a:rPr dirty="0" sz="2000" spc="5">
                <a:solidFill>
                  <a:srgbClr val="1A1A1A"/>
                </a:solidFill>
                <a:latin typeface="Segoe UI"/>
                <a:cs typeface="Segoe UI"/>
              </a:rPr>
              <a:t>nurtured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not </a:t>
            </a:r>
            <a:r>
              <a:rPr dirty="0" sz="2000" spc="-10">
                <a:solidFill>
                  <a:srgbClr val="1A1A1A"/>
                </a:solidFill>
                <a:latin typeface="Segoe UI"/>
                <a:cs typeface="Segoe UI"/>
              </a:rPr>
              <a:t>pre- 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determined</a:t>
            </a:r>
            <a:endParaRPr sz="2000">
              <a:latin typeface="Segoe UI"/>
              <a:cs typeface="Segoe UI"/>
            </a:endParaRPr>
          </a:p>
          <a:p>
            <a:pPr algn="just" marL="355600" marR="7103109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 spc="-3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should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always be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learning  and</a:t>
            </a:r>
            <a:r>
              <a:rPr dirty="0" sz="2000" spc="-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curious</a:t>
            </a:r>
            <a:endParaRPr sz="2000">
              <a:latin typeface="Segoe UI"/>
              <a:cs typeface="Segoe UI"/>
            </a:endParaRPr>
          </a:p>
          <a:p>
            <a:pPr algn="just" marL="355600" marR="7159625" indent="-342900">
              <a:lnSpc>
                <a:spcPct val="100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2000" spc="-3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should </a:t>
            </a:r>
            <a:r>
              <a:rPr dirty="0" sz="2000" spc="25">
                <a:solidFill>
                  <a:srgbClr val="1A1A1A"/>
                </a:solidFill>
                <a:latin typeface="Segoe UI"/>
                <a:cs typeface="Segoe UI"/>
              </a:rPr>
              <a:t>try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things and </a:t>
            </a:r>
            <a:r>
              <a:rPr dirty="0" sz="2000">
                <a:solidFill>
                  <a:srgbClr val="1A1A1A"/>
                </a:solidFill>
                <a:latin typeface="Segoe UI"/>
                <a:cs typeface="Segoe UI"/>
              </a:rPr>
              <a:t>not 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be afraid </a:t>
            </a:r>
            <a:r>
              <a:rPr dirty="0" sz="2000" spc="-10">
                <a:solidFill>
                  <a:srgbClr val="1A1A1A"/>
                </a:solidFill>
                <a:latin typeface="Segoe UI"/>
                <a:cs typeface="Segoe UI"/>
              </a:rPr>
              <a:t>to</a:t>
            </a:r>
            <a:r>
              <a:rPr dirty="0" sz="2000" spc="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1A1A1A"/>
                </a:solidFill>
                <a:latin typeface="Segoe UI"/>
                <a:cs typeface="Segoe UI"/>
              </a:rPr>
              <a:t>fail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9454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517391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25465" y="305307"/>
            <a:ext cx="6801484" cy="1882139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ct val="94500"/>
              </a:lnSpc>
              <a:spcBef>
                <a:spcPts val="204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fundamentally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believe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that 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need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culture founded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in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growth  mindset.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It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starts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with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belief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that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everyone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can grow and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develop;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that  potential is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nurtured, not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pre-determined; and that anyone can change 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their mindset.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need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be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always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learning and insatiably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curious.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need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be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willing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lean in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uncertainty,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take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risks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and move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quickly  when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make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mistakes, recognizing failure happens along the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way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mastery.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need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be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open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the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ideas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others,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where the success 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others does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not diminish our</a:t>
            </a:r>
            <a:r>
              <a:rPr dirty="0" sz="1600" spc="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own.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27239" y="3075940"/>
            <a:ext cx="21824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Knower,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genius</a:t>
            </a:r>
            <a:r>
              <a:rPr dirty="0" sz="1600" spc="-7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oriented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927239" y="3901948"/>
            <a:ext cx="250698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Fixed mindset,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ignore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input,  focus on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own</a:t>
            </a:r>
            <a:r>
              <a:rPr dirty="0" sz="1600" spc="-4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success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239" y="4962652"/>
            <a:ext cx="20751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Cannot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risk,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cannot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fail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27239" y="5791708"/>
            <a:ext cx="208153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Limit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feedback,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stay</a:t>
            </a:r>
            <a:r>
              <a:rPr dirty="0" sz="1600" spc="-7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on  track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790499" y="2960115"/>
            <a:ext cx="247840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Learners, always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improving,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developing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value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90499" y="3786123"/>
            <a:ext cx="3007360" cy="7264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Embrace challenge, persist  against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setbacks, value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success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of 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others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90499" y="4846828"/>
            <a:ext cx="265684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Celebrate risks, small and  large,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failure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leads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to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mastery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90499" y="5791708"/>
            <a:ext cx="1901189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Give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&amp;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get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feedback,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reflection,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iteration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4" name="object 34"/>
          <p:cNvSpPr txBox="1"/>
          <p:nvPr/>
        </p:nvSpPr>
        <p:spPr>
          <a:xfrm rot="21540000">
            <a:off x="560251" y="1304055"/>
            <a:ext cx="2925866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200" spc="-45" b="1">
                <a:solidFill>
                  <a:srgbClr val="FFFFFF"/>
                </a:solidFill>
                <a:latin typeface="Segoe UI Semibold"/>
                <a:cs typeface="Segoe UI Semibold"/>
              </a:rPr>
              <a:t>Growth</a:t>
            </a:r>
            <a:r>
              <a:rPr dirty="0" sz="3200" spc="-195" b="1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dirty="0" sz="3200" spc="-45" b="1">
                <a:solidFill>
                  <a:srgbClr val="FFFFFF"/>
                </a:solidFill>
                <a:latin typeface="Segoe UI Semibold"/>
                <a:cs typeface="Segoe UI Semibold"/>
              </a:rPr>
              <a:t>Mindset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8326" y="2031491"/>
            <a:ext cx="3751579" cy="2768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It’s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rare to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meeting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take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place,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day,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or a week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go by  where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growth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mindset – learning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over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knowing – doesn’t come up.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Growth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mindset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started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 phrase,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anchored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a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psychological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model, and has  turned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into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way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interacting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and doing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business.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91656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2" y="0"/>
            <a:ext cx="4591685" cy="6858000"/>
          </a:xfrm>
          <a:custGeom>
            <a:avLst/>
            <a:gdLst/>
            <a:ahLst/>
            <a:cxnLst/>
            <a:rect l="l" t="t" r="r" b="b"/>
            <a:pathLst>
              <a:path w="4591685" h="6858000">
                <a:moveTo>
                  <a:pt x="0" y="6857998"/>
                </a:moveTo>
                <a:lnTo>
                  <a:pt x="4591655" y="6857998"/>
                </a:lnTo>
                <a:lnTo>
                  <a:pt x="4591655" y="0"/>
                </a:lnTo>
                <a:lnTo>
                  <a:pt x="0" y="0"/>
                </a:lnTo>
                <a:lnTo>
                  <a:pt x="0" y="6857998"/>
                </a:lnTo>
                <a:close/>
              </a:path>
            </a:pathLst>
          </a:custGeom>
          <a:solidFill>
            <a:srgbClr val="010A07">
              <a:alpha val="58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25465" y="305307"/>
            <a:ext cx="6678930" cy="95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will learn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about our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customers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their businesses</a:t>
            </a:r>
            <a:r>
              <a:rPr dirty="0" sz="1600" spc="12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with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ts val="1800"/>
              </a:lnSpc>
              <a:spcBef>
                <a:spcPts val="100"/>
              </a:spcBef>
            </a:pP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beginner’s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mind and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then bring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solutions that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meet their needs.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will 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be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insatiable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in our desire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learn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from the outside and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bring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it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into 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Microsoft,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while still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innovating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to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surprise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and delight our</a:t>
            </a:r>
            <a:r>
              <a:rPr dirty="0" sz="1600" spc="14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5">
                <a:solidFill>
                  <a:srgbClr val="1A1A1A"/>
                </a:solidFill>
                <a:latin typeface="Segoe UI"/>
                <a:cs typeface="Segoe UI"/>
              </a:rPr>
              <a:t>users.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011424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27239" y="3075940"/>
            <a:ext cx="14649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Internally</a:t>
            </a:r>
            <a:r>
              <a:rPr dirty="0" sz="1600" spc="-7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driven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927239" y="4017772"/>
            <a:ext cx="12249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Feature</a:t>
            </a:r>
            <a:r>
              <a:rPr dirty="0" sz="1600" spc="-5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focus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27239" y="4846828"/>
            <a:ext cx="209867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feedback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60"/>
              </a:lnSpc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on developed</a:t>
            </a:r>
            <a:r>
              <a:rPr dirty="0" sz="1600" spc="-6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products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27239" y="5791708"/>
            <a:ext cx="216662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Decision drivers: project  plans, politics,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intuition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0499" y="3075940"/>
            <a:ext cx="25438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success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outcomes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0499" y="4017772"/>
            <a:ext cx="23945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Deliver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solutions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90499" y="4731004"/>
            <a:ext cx="2830830" cy="7264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Active listeners, using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  feedback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early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and often 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throughout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lifecycle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90499" y="5791708"/>
            <a:ext cx="237299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Decision drivers: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customer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input, data,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behavior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 rot="21540000">
            <a:off x="546705" y="2557831"/>
            <a:ext cx="1776222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dirty="0" sz="3200" spc="-55" b="1">
                <a:solidFill>
                  <a:srgbClr val="FFFFFF"/>
                </a:solidFill>
                <a:latin typeface="Segoe UI Semibold"/>
                <a:cs typeface="Segoe UI Semibold"/>
              </a:rPr>
              <a:t>us</a:t>
            </a:r>
            <a:r>
              <a:rPr dirty="0" sz="3200" spc="-65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3200" spc="-45" b="1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er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 rot="21540000">
            <a:off x="554088" y="3055448"/>
            <a:ext cx="1687953" cy="406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00"/>
              </a:lnSpc>
            </a:pP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3200" spc="-55" b="1">
                <a:solidFill>
                  <a:srgbClr val="FFFFFF"/>
                </a:solidFill>
                <a:latin typeface="Segoe UI Semibold"/>
                <a:cs typeface="Segoe UI Semibold"/>
              </a:rPr>
              <a:t>bs</a:t>
            </a: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dirty="0" sz="3200" spc="-55" b="1">
                <a:solidFill>
                  <a:srgbClr val="FFFFFF"/>
                </a:solidFill>
                <a:latin typeface="Segoe UI Semibold"/>
                <a:cs typeface="Segoe UI Semibold"/>
              </a:rPr>
              <a:t>ss</a:t>
            </a:r>
            <a:r>
              <a:rPr dirty="0" sz="3200" spc="-50" b="1">
                <a:solidFill>
                  <a:srgbClr val="FFFFFF"/>
                </a:solidFill>
                <a:latin typeface="Segoe UI Semibold"/>
                <a:cs typeface="Segoe UI Semibold"/>
              </a:rPr>
              <a:t>ed</a:t>
            </a:r>
            <a:endParaRPr sz="3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94547" cy="6857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1" y="0"/>
            <a:ext cx="4596385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25463" y="304800"/>
            <a:ext cx="6523355" cy="178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The world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is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diverse.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better </a:t>
            </a:r>
            <a:r>
              <a:rPr dirty="0" sz="1700" spc="25" b="0">
                <a:solidFill>
                  <a:srgbClr val="1A1A1A"/>
                </a:solidFill>
                <a:latin typeface="Segoe UI Semilight"/>
                <a:cs typeface="Segoe UI Semilight"/>
              </a:rPr>
              <a:t>serve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everyone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on the</a:t>
            </a:r>
            <a:r>
              <a:rPr dirty="0" sz="1700" spc="275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planet</a:t>
            </a:r>
            <a:endParaRPr sz="1700">
              <a:latin typeface="Segoe UI Semilight"/>
              <a:cs typeface="Segoe UI Semilight"/>
            </a:endParaRPr>
          </a:p>
          <a:p>
            <a:pPr marL="12700" marR="5080">
              <a:lnSpc>
                <a:spcPct val="95600"/>
              </a:lnSpc>
              <a:spcBef>
                <a:spcPts val="75"/>
              </a:spcBef>
            </a:pP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by representing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everyone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on the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planet.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open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learning 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own biases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changing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behaviors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so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can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tap into the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collective power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everyone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at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Microsoft.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don’t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just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value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differences,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seek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them out,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invite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them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in.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And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as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result,  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ideas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better,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products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better and our</a:t>
            </a:r>
            <a:r>
              <a:rPr dirty="0" sz="1700" spc="285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customers</a:t>
            </a:r>
            <a:endParaRPr sz="1700">
              <a:latin typeface="Segoe UI Semilight"/>
              <a:cs typeface="Segoe UI Semilight"/>
            </a:endParaRPr>
          </a:p>
          <a:p>
            <a:pPr marL="12700">
              <a:lnSpc>
                <a:spcPts val="1989"/>
              </a:lnSpc>
            </a:pP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better</a:t>
            </a:r>
            <a:r>
              <a:rPr dirty="0" sz="1700" spc="70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served.</a:t>
            </a:r>
            <a:endParaRPr sz="17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27239" y="4008628"/>
            <a:ext cx="23983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Acknowledging</a:t>
            </a:r>
            <a:r>
              <a:rPr dirty="0" sz="1600" spc="-5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differences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239" y="4837684"/>
            <a:ext cx="229425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View diversity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as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</a:t>
            </a:r>
            <a:r>
              <a:rPr dirty="0" sz="1600" spc="-14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narrow  conversation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239" y="5895340"/>
            <a:ext cx="19030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Diversity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is an</a:t>
            </a:r>
            <a:r>
              <a:rPr dirty="0" sz="1600" spc="-15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activity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0499" y="2950971"/>
            <a:ext cx="217868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Celebrating and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accountable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for</a:t>
            </a:r>
            <a:r>
              <a:rPr dirty="0" sz="1600" spc="-8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diversity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90499" y="4008628"/>
            <a:ext cx="25476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 enable</a:t>
            </a:r>
            <a:r>
              <a:rPr dirty="0" sz="1600" spc="-5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differences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0500" y="4837684"/>
            <a:ext cx="2066289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Inclusive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behaviors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attitudes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are</a:t>
            </a:r>
            <a:r>
              <a:rPr dirty="0" sz="1600" spc="-5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core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0499" y="5669788"/>
            <a:ext cx="2589530" cy="7264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Diversity and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Inclusion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 </a:t>
            </a: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commitment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- a </a:t>
            </a: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key</a:t>
            </a:r>
            <a:r>
              <a:rPr dirty="0" sz="1600" spc="-114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business 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priority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927239" y="3063747"/>
            <a:ext cx="15836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Aware </a:t>
            </a:r>
            <a:r>
              <a:rPr dirty="0" sz="1600" spc="-30">
                <a:solidFill>
                  <a:srgbClr val="1A1A1A"/>
                </a:solidFill>
                <a:latin typeface="Segoe UI"/>
                <a:cs typeface="Segoe UI"/>
              </a:rPr>
              <a:t>of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diversity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 rot="21540000">
            <a:off x="535545" y="2504307"/>
            <a:ext cx="1562539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45" b="1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dirty="0" sz="3600" spc="-80" b="1">
                <a:solidFill>
                  <a:srgbClr val="FFFFFF"/>
                </a:solidFill>
                <a:latin typeface="Segoe UI Semibold"/>
                <a:cs typeface="Segoe UI Semibold"/>
              </a:rPr>
              <a:t>v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dirty="0" sz="3600" spc="-25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 rot="21540000">
            <a:off x="555468" y="3043944"/>
            <a:ext cx="2224275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&amp;</a:t>
            </a:r>
            <a:r>
              <a:rPr dirty="0" sz="3600" spc="-165" b="1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Inclusive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459454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25463" y="304800"/>
            <a:ext cx="6417945" cy="128778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>
              <a:lnSpc>
                <a:spcPct val="96800"/>
              </a:lnSpc>
              <a:spcBef>
                <a:spcPts val="165"/>
              </a:spcBef>
            </a:pP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family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individuals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united by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single,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shared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mission.  </a:t>
            </a:r>
            <a:r>
              <a:rPr dirty="0" sz="1700" spc="-15" b="0">
                <a:solidFill>
                  <a:srgbClr val="1A1A1A"/>
                </a:solidFill>
                <a:latin typeface="Segoe UI Semilight"/>
                <a:cs typeface="Segoe UI Semilight"/>
              </a:rPr>
              <a:t>It’s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ability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work together that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makes our dreams believable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and,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ultimately,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achievable.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build on the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ideas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others and  collaborate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across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boundaries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bring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the best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Microsoft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customers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as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one.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proud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be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part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team</a:t>
            </a:r>
            <a:r>
              <a:rPr dirty="0" sz="1700" spc="315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Microsoft.</a:t>
            </a:r>
            <a:endParaRPr sz="17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7239" y="2950971"/>
            <a:ext cx="158750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company </a:t>
            </a:r>
            <a:r>
              <a:rPr dirty="0" sz="1600" spc="-30">
                <a:solidFill>
                  <a:srgbClr val="1A1A1A"/>
                </a:solidFill>
                <a:latin typeface="Segoe UI"/>
                <a:cs typeface="Segoe UI"/>
              </a:rPr>
              <a:t>of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companies,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siloed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27239" y="3895852"/>
            <a:ext cx="210248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Information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power</a:t>
            </a:r>
            <a:r>
              <a:rPr dirty="0" sz="1600" spc="-12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hold</a:t>
            </a: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closely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239" y="4837684"/>
            <a:ext cx="287655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individual contributions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internal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competition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239" y="5895340"/>
            <a:ext cx="22821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optimize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for our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team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0499" y="2950971"/>
            <a:ext cx="224599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Connected, working  together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for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shared</a:t>
            </a:r>
            <a:r>
              <a:rPr dirty="0" sz="1600" spc="-10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goals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90499" y="3895852"/>
            <a:ext cx="259080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Information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powerful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transparent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share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openly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0498" y="4837684"/>
            <a:ext cx="285750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contributions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to and with  others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we are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better</a:t>
            </a:r>
            <a:r>
              <a:rPr dirty="0" sz="1600" spc="-18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together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0502" y="5895340"/>
            <a:ext cx="283273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optimize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for </a:t>
            </a:r>
            <a:r>
              <a:rPr dirty="0" sz="1600" spc="-55">
                <a:solidFill>
                  <a:srgbClr val="1A1A1A"/>
                </a:solidFill>
                <a:latin typeface="Segoe UI"/>
                <a:cs typeface="Segoe UI"/>
              </a:rPr>
              <a:t>Team</a:t>
            </a:r>
            <a:r>
              <a:rPr dirty="0" sz="1600" spc="-10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Microsoft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 rot="21540000">
            <a:off x="511842" y="2509985"/>
            <a:ext cx="959804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50" b="1">
                <a:solidFill>
                  <a:srgbClr val="FFFFFF"/>
                </a:solidFill>
                <a:latin typeface="Segoe UI Semibold"/>
                <a:cs typeface="Segoe UI Semibold"/>
              </a:rPr>
              <a:t>On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4" name="object 34"/>
          <p:cNvSpPr txBox="1"/>
          <p:nvPr/>
        </p:nvSpPr>
        <p:spPr>
          <a:xfrm rot="21540000">
            <a:off x="552643" y="3046023"/>
            <a:ext cx="1991837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Mi</a:t>
            </a:r>
            <a:r>
              <a:rPr dirty="0" sz="3600" spc="-60" b="1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dirty="0" sz="3600" spc="-80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3600" spc="-50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dirty="0" sz="3600" spc="-110" b="1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dirty="0" sz="3600" spc="15" b="1">
                <a:solidFill>
                  <a:srgbClr val="FFFFFF"/>
                </a:solidFill>
                <a:latin typeface="Segoe UI Semibold"/>
                <a:cs typeface="Segoe UI Semibold"/>
              </a:rPr>
              <a:t>f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"/>
            <a:ext cx="4589252" cy="685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47247" y="249935"/>
            <a:ext cx="6289040" cy="152844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2700" marR="23495">
              <a:lnSpc>
                <a:spcPct val="95300"/>
              </a:lnSpc>
              <a:spcBef>
                <a:spcPts val="195"/>
              </a:spcBef>
            </a:pP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If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do all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this, 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achieve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mission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empower </a:t>
            </a:r>
            <a:r>
              <a:rPr dirty="0" sz="1700" spc="25" b="0">
                <a:solidFill>
                  <a:srgbClr val="1A1A1A"/>
                </a:solidFill>
                <a:latin typeface="Segoe UI Semilight"/>
                <a:cs typeface="Segoe UI Semilight"/>
              </a:rPr>
              <a:t>every 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person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and organization on the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planet. Beyond that,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will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make 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a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difference and find deep meaning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in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30" b="0">
                <a:solidFill>
                  <a:srgbClr val="1A1A1A"/>
                </a:solidFill>
                <a:latin typeface="Segoe UI Semilight"/>
                <a:cs typeface="Segoe UI Semilight"/>
              </a:rPr>
              <a:t>work.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We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stand</a:t>
            </a:r>
            <a:r>
              <a:rPr dirty="0" sz="1700" spc="285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in</a:t>
            </a:r>
            <a:endParaRPr sz="1700">
              <a:latin typeface="Segoe UI Semilight"/>
              <a:cs typeface="Segoe UI Semilight"/>
            </a:endParaRPr>
          </a:p>
          <a:p>
            <a:pPr marL="12700" marR="5080">
              <a:lnSpc>
                <a:spcPts val="2020"/>
              </a:lnSpc>
              <a:spcBef>
                <a:spcPts val="35"/>
              </a:spcBef>
            </a:pP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awe </a:t>
            </a:r>
            <a:r>
              <a:rPr dirty="0" sz="1700" spc="-5" b="0">
                <a:solidFill>
                  <a:srgbClr val="1A1A1A"/>
                </a:solidFill>
                <a:latin typeface="Segoe UI Semilight"/>
                <a:cs typeface="Segoe UI Semilight"/>
              </a:rPr>
              <a:t>of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what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humans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dare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achieve and </a:t>
            </a:r>
            <a:r>
              <a:rPr dirty="0" sz="1700" spc="5" b="0">
                <a:solidFill>
                  <a:srgbClr val="1A1A1A"/>
                </a:solidFill>
                <a:latin typeface="Segoe UI Semilight"/>
                <a:cs typeface="Segoe UI Semilight"/>
              </a:rPr>
              <a:t>are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motivated </a:t>
            </a:r>
            <a:r>
              <a:rPr dirty="0" sz="1700" spc="25" b="0">
                <a:solidFill>
                  <a:srgbClr val="1A1A1A"/>
                </a:solidFill>
                <a:latin typeface="Segoe UI Semilight"/>
                <a:cs typeface="Segoe UI Semilight"/>
              </a:rPr>
              <a:t>every </a:t>
            </a:r>
            <a:r>
              <a:rPr dirty="0" sz="1700" spc="20" b="0">
                <a:solidFill>
                  <a:srgbClr val="1A1A1A"/>
                </a:solidFill>
                <a:latin typeface="Segoe UI Semilight"/>
                <a:cs typeface="Segoe UI Semilight"/>
              </a:rPr>
              <a:t>day 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empower others </a:t>
            </a:r>
            <a:r>
              <a:rPr dirty="0" sz="1700" b="0">
                <a:solidFill>
                  <a:srgbClr val="1A1A1A"/>
                </a:solidFill>
                <a:latin typeface="Segoe UI Semilight"/>
                <a:cs typeface="Segoe UI Semilight"/>
              </a:rPr>
              <a:t>to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do more and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achieve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more</a:t>
            </a:r>
            <a:r>
              <a:rPr dirty="0" sz="1700" spc="270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through</a:t>
            </a:r>
            <a:endParaRPr sz="1700">
              <a:latin typeface="Segoe UI Semilight"/>
              <a:cs typeface="Segoe UI Semilight"/>
            </a:endParaRPr>
          </a:p>
          <a:p>
            <a:pPr marL="12700">
              <a:lnSpc>
                <a:spcPts val="1830"/>
              </a:lnSpc>
            </a:pP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our </a:t>
            </a:r>
            <a:r>
              <a:rPr dirty="0" sz="1700" spc="15" b="0">
                <a:solidFill>
                  <a:srgbClr val="1A1A1A"/>
                </a:solidFill>
                <a:latin typeface="Segoe UI Semilight"/>
                <a:cs typeface="Segoe UI Semilight"/>
              </a:rPr>
              <a:t>technology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and</a:t>
            </a:r>
            <a:r>
              <a:rPr dirty="0" sz="1700" spc="80" b="0">
                <a:solidFill>
                  <a:srgbClr val="1A1A1A"/>
                </a:solidFill>
                <a:latin typeface="Segoe UI Semilight"/>
                <a:cs typeface="Segoe UI Semilight"/>
              </a:rPr>
              <a:t> </a:t>
            </a:r>
            <a:r>
              <a:rPr dirty="0" sz="1700" spc="10" b="0">
                <a:solidFill>
                  <a:srgbClr val="1A1A1A"/>
                </a:solidFill>
                <a:latin typeface="Segoe UI Semilight"/>
                <a:cs typeface="Segoe UI Semilight"/>
              </a:rPr>
              <a:t>innovation.</a:t>
            </a:r>
            <a:endParaRPr sz="17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7239" y="3063747"/>
            <a:ext cx="13665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Incrementalism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8669" y="2758203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58669" y="367584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8669" y="4633172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669" y="5590501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8669" y="6492906"/>
            <a:ext cx="6868795" cy="0"/>
          </a:xfrm>
          <a:custGeom>
            <a:avLst/>
            <a:gdLst/>
            <a:ahLst/>
            <a:cxnLst/>
            <a:rect l="l" t="t" r="r" b="b"/>
            <a:pathLst>
              <a:path w="6868795" h="0">
                <a:moveTo>
                  <a:pt x="0" y="0"/>
                </a:moveTo>
                <a:lnTo>
                  <a:pt x="6868346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27239" y="4008628"/>
            <a:ext cx="11722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activity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7239" y="4837684"/>
            <a:ext cx="181102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Decision</a:t>
            </a:r>
            <a:r>
              <a:rPr dirty="0" sz="1600" spc="-8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complexity,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hierarchy</a:t>
            </a: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oriented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7240" y="5782564"/>
            <a:ext cx="1975485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Microsoft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changes</a:t>
            </a:r>
            <a:r>
              <a:rPr dirty="0" sz="1600" spc="-13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the  world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0499" y="3063747"/>
            <a:ext cx="13423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Bold</a:t>
            </a:r>
            <a:r>
              <a:rPr dirty="0" sz="1600" spc="-8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ambitions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90499" y="3895852"/>
            <a:ext cx="256921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40">
                <a:solidFill>
                  <a:srgbClr val="1A1A1A"/>
                </a:solidFill>
                <a:latin typeface="Segoe UI"/>
                <a:cs typeface="Segoe UI"/>
              </a:rPr>
              <a:t>Value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purpose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impact</a:t>
            </a:r>
            <a:r>
              <a:rPr dirty="0" sz="1600" spc="-9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achievement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dirty="0" sz="1600" spc="-6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effect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0498" y="4837684"/>
            <a:ext cx="173355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25">
                <a:solidFill>
                  <a:srgbClr val="1A1A1A"/>
                </a:solidFill>
                <a:latin typeface="Segoe UI"/>
                <a:cs typeface="Segoe UI"/>
              </a:rPr>
              <a:t>Simplicity,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clarity</a:t>
            </a:r>
            <a:r>
              <a:rPr dirty="0" sz="1600" spc="-9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— 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empowerment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90500" y="5782564"/>
            <a:ext cx="193802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1800"/>
              </a:lnSpc>
              <a:spcBef>
                <a:spcPts val="259"/>
              </a:spcBef>
            </a:pPr>
            <a:r>
              <a:rPr dirty="0" sz="1600" spc="-3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change the</a:t>
            </a:r>
            <a:r>
              <a:rPr dirty="0" sz="1600" spc="-11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world,  together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31445" y="3109847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6"/>
                </a:lnTo>
                <a:lnTo>
                  <a:pt x="56015" y="86280"/>
                </a:lnTo>
                <a:lnTo>
                  <a:pt x="86280" y="56016"/>
                </a:lnTo>
                <a:lnTo>
                  <a:pt x="122615" y="32974"/>
                </a:lnTo>
                <a:lnTo>
                  <a:pt x="163871" y="18305"/>
                </a:lnTo>
                <a:lnTo>
                  <a:pt x="208895" y="13159"/>
                </a:lnTo>
                <a:lnTo>
                  <a:pt x="278223" y="13159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3" y="13159"/>
                </a:moveTo>
                <a:lnTo>
                  <a:pt x="208895" y="13159"/>
                </a:lnTo>
                <a:lnTo>
                  <a:pt x="254011" y="18305"/>
                </a:lnTo>
                <a:lnTo>
                  <a:pt x="295501" y="32974"/>
                </a:lnTo>
                <a:lnTo>
                  <a:pt x="332158" y="56016"/>
                </a:lnTo>
                <a:lnTo>
                  <a:pt x="362772" y="86280"/>
                </a:lnTo>
                <a:lnTo>
                  <a:pt x="386135" y="122616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3" y="13159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30963" y="300730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44122" y="30204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31445" y="4051408"/>
            <a:ext cx="216411" cy="212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3" y="406278"/>
                </a:lnTo>
                <a:lnTo>
                  <a:pt x="208895" y="406278"/>
                </a:lnTo>
                <a:lnTo>
                  <a:pt x="163871" y="401041"/>
                </a:lnTo>
                <a:lnTo>
                  <a:pt x="122615" y="386136"/>
                </a:lnTo>
                <a:lnTo>
                  <a:pt x="86280" y="362773"/>
                </a:lnTo>
                <a:lnTo>
                  <a:pt x="56015" y="332158"/>
                </a:lnTo>
                <a:lnTo>
                  <a:pt x="32973" y="295502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1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1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2"/>
                </a:lnTo>
                <a:lnTo>
                  <a:pt x="362772" y="332158"/>
                </a:lnTo>
                <a:lnTo>
                  <a:pt x="332158" y="362773"/>
                </a:lnTo>
                <a:lnTo>
                  <a:pt x="295501" y="386136"/>
                </a:lnTo>
                <a:lnTo>
                  <a:pt x="254011" y="401041"/>
                </a:lnTo>
                <a:lnTo>
                  <a:pt x="208895" y="406278"/>
                </a:lnTo>
                <a:lnTo>
                  <a:pt x="277653" y="406278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30963" y="394886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44122" y="396202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031445" y="4992968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2"/>
                </a:lnTo>
                <a:lnTo>
                  <a:pt x="21272" y="300988"/>
                </a:lnTo>
                <a:lnTo>
                  <a:pt x="45964" y="340100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6"/>
                </a:lnTo>
                <a:lnTo>
                  <a:pt x="208895" y="419436"/>
                </a:lnTo>
                <a:lnTo>
                  <a:pt x="256812" y="413816"/>
                </a:lnTo>
                <a:lnTo>
                  <a:pt x="277656" y="406276"/>
                </a:lnTo>
                <a:lnTo>
                  <a:pt x="208895" y="406276"/>
                </a:lnTo>
                <a:lnTo>
                  <a:pt x="163871" y="401040"/>
                </a:lnTo>
                <a:lnTo>
                  <a:pt x="122615" y="386135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79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3"/>
                </a:lnTo>
                <a:lnTo>
                  <a:pt x="208895" y="13158"/>
                </a:lnTo>
                <a:lnTo>
                  <a:pt x="278219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19" y="13158"/>
                </a:moveTo>
                <a:lnTo>
                  <a:pt x="208895" y="13158"/>
                </a:lnTo>
                <a:lnTo>
                  <a:pt x="254011" y="18303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79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5"/>
                </a:lnTo>
                <a:lnTo>
                  <a:pt x="254011" y="401040"/>
                </a:lnTo>
                <a:lnTo>
                  <a:pt x="208895" y="406276"/>
                </a:lnTo>
                <a:lnTo>
                  <a:pt x="277656" y="406276"/>
                </a:lnTo>
                <a:lnTo>
                  <a:pt x="340100" y="372824"/>
                </a:lnTo>
                <a:lnTo>
                  <a:pt x="372824" y="340100"/>
                </a:lnTo>
                <a:lnTo>
                  <a:pt x="397837" y="300988"/>
                </a:lnTo>
                <a:lnTo>
                  <a:pt x="413816" y="256812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19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930963" y="4890425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944122" y="490358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031445" y="5934528"/>
            <a:ext cx="216411" cy="212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0"/>
                </a:moveTo>
                <a:lnTo>
                  <a:pt x="161070" y="5529"/>
                </a:lnTo>
                <a:lnTo>
                  <a:pt x="117129" y="21272"/>
                </a:lnTo>
                <a:lnTo>
                  <a:pt x="78338" y="45964"/>
                </a:lnTo>
                <a:lnTo>
                  <a:pt x="45964" y="78338"/>
                </a:lnTo>
                <a:lnTo>
                  <a:pt x="21272" y="117129"/>
                </a:lnTo>
                <a:lnTo>
                  <a:pt x="5529" y="161070"/>
                </a:lnTo>
                <a:lnTo>
                  <a:pt x="0" y="208895"/>
                </a:lnTo>
                <a:lnTo>
                  <a:pt x="5529" y="256811"/>
                </a:lnTo>
                <a:lnTo>
                  <a:pt x="21272" y="300987"/>
                </a:lnTo>
                <a:lnTo>
                  <a:pt x="45964" y="340099"/>
                </a:lnTo>
                <a:lnTo>
                  <a:pt x="78338" y="372824"/>
                </a:lnTo>
                <a:lnTo>
                  <a:pt x="117129" y="397837"/>
                </a:lnTo>
                <a:lnTo>
                  <a:pt x="161070" y="413815"/>
                </a:lnTo>
                <a:lnTo>
                  <a:pt x="208895" y="419436"/>
                </a:lnTo>
                <a:lnTo>
                  <a:pt x="256812" y="413815"/>
                </a:lnTo>
                <a:lnTo>
                  <a:pt x="277654" y="406277"/>
                </a:lnTo>
                <a:lnTo>
                  <a:pt x="208895" y="406277"/>
                </a:lnTo>
                <a:lnTo>
                  <a:pt x="163871" y="401040"/>
                </a:lnTo>
                <a:lnTo>
                  <a:pt x="122615" y="386136"/>
                </a:lnTo>
                <a:lnTo>
                  <a:pt x="86280" y="362772"/>
                </a:lnTo>
                <a:lnTo>
                  <a:pt x="56015" y="332158"/>
                </a:lnTo>
                <a:lnTo>
                  <a:pt x="32973" y="295501"/>
                </a:lnTo>
                <a:lnTo>
                  <a:pt x="18304" y="254011"/>
                </a:lnTo>
                <a:lnTo>
                  <a:pt x="13158" y="208895"/>
                </a:lnTo>
                <a:lnTo>
                  <a:pt x="18304" y="163870"/>
                </a:lnTo>
                <a:lnTo>
                  <a:pt x="32973" y="122615"/>
                </a:lnTo>
                <a:lnTo>
                  <a:pt x="56015" y="86280"/>
                </a:lnTo>
                <a:lnTo>
                  <a:pt x="86280" y="56015"/>
                </a:lnTo>
                <a:lnTo>
                  <a:pt x="122615" y="32973"/>
                </a:lnTo>
                <a:lnTo>
                  <a:pt x="163871" y="18304"/>
                </a:lnTo>
                <a:lnTo>
                  <a:pt x="208895" y="13158"/>
                </a:lnTo>
                <a:lnTo>
                  <a:pt x="278221" y="13158"/>
                </a:lnTo>
                <a:lnTo>
                  <a:pt x="256812" y="5529"/>
                </a:lnTo>
                <a:lnTo>
                  <a:pt x="208895" y="0"/>
                </a:lnTo>
                <a:close/>
              </a:path>
              <a:path w="419734" h="419735">
                <a:moveTo>
                  <a:pt x="278221" y="13158"/>
                </a:moveTo>
                <a:lnTo>
                  <a:pt x="208895" y="13158"/>
                </a:lnTo>
                <a:lnTo>
                  <a:pt x="254011" y="18304"/>
                </a:lnTo>
                <a:lnTo>
                  <a:pt x="295501" y="32973"/>
                </a:lnTo>
                <a:lnTo>
                  <a:pt x="332158" y="56015"/>
                </a:lnTo>
                <a:lnTo>
                  <a:pt x="362772" y="86280"/>
                </a:lnTo>
                <a:lnTo>
                  <a:pt x="386135" y="122615"/>
                </a:lnTo>
                <a:lnTo>
                  <a:pt x="401040" y="163870"/>
                </a:lnTo>
                <a:lnTo>
                  <a:pt x="406276" y="208895"/>
                </a:lnTo>
                <a:lnTo>
                  <a:pt x="401040" y="254011"/>
                </a:lnTo>
                <a:lnTo>
                  <a:pt x="386135" y="295501"/>
                </a:lnTo>
                <a:lnTo>
                  <a:pt x="362772" y="332158"/>
                </a:lnTo>
                <a:lnTo>
                  <a:pt x="332158" y="362772"/>
                </a:lnTo>
                <a:lnTo>
                  <a:pt x="295501" y="386136"/>
                </a:lnTo>
                <a:lnTo>
                  <a:pt x="254011" y="401040"/>
                </a:lnTo>
                <a:lnTo>
                  <a:pt x="208895" y="406277"/>
                </a:lnTo>
                <a:lnTo>
                  <a:pt x="277654" y="406277"/>
                </a:lnTo>
                <a:lnTo>
                  <a:pt x="340100" y="372824"/>
                </a:lnTo>
                <a:lnTo>
                  <a:pt x="372824" y="340099"/>
                </a:lnTo>
                <a:lnTo>
                  <a:pt x="397837" y="300987"/>
                </a:lnTo>
                <a:lnTo>
                  <a:pt x="413816" y="256811"/>
                </a:lnTo>
                <a:lnTo>
                  <a:pt x="419436" y="208895"/>
                </a:lnTo>
                <a:lnTo>
                  <a:pt x="413816" y="161070"/>
                </a:lnTo>
                <a:lnTo>
                  <a:pt x="397837" y="117129"/>
                </a:lnTo>
                <a:lnTo>
                  <a:pt x="372824" y="78338"/>
                </a:lnTo>
                <a:lnTo>
                  <a:pt x="340100" y="45964"/>
                </a:lnTo>
                <a:lnTo>
                  <a:pt x="300988" y="21272"/>
                </a:lnTo>
                <a:lnTo>
                  <a:pt x="278221" y="1315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930963" y="5831987"/>
            <a:ext cx="419734" cy="419734"/>
          </a:xfrm>
          <a:custGeom>
            <a:avLst/>
            <a:gdLst/>
            <a:ahLst/>
            <a:cxnLst/>
            <a:rect l="l" t="t" r="r" b="b"/>
            <a:pathLst>
              <a:path w="419734" h="419735">
                <a:moveTo>
                  <a:pt x="208895" y="419436"/>
                </a:moveTo>
                <a:lnTo>
                  <a:pt x="161070" y="413815"/>
                </a:lnTo>
                <a:lnTo>
                  <a:pt x="117129" y="397837"/>
                </a:lnTo>
                <a:lnTo>
                  <a:pt x="78338" y="372824"/>
                </a:lnTo>
                <a:lnTo>
                  <a:pt x="45964" y="340099"/>
                </a:lnTo>
                <a:lnTo>
                  <a:pt x="21272" y="300987"/>
                </a:lnTo>
                <a:lnTo>
                  <a:pt x="5529" y="256811"/>
                </a:lnTo>
                <a:lnTo>
                  <a:pt x="0" y="208895"/>
                </a:lnTo>
                <a:lnTo>
                  <a:pt x="5529" y="161070"/>
                </a:lnTo>
                <a:lnTo>
                  <a:pt x="21272" y="117129"/>
                </a:lnTo>
                <a:lnTo>
                  <a:pt x="45964" y="78338"/>
                </a:lnTo>
                <a:lnTo>
                  <a:pt x="78338" y="45964"/>
                </a:lnTo>
                <a:lnTo>
                  <a:pt x="117129" y="21272"/>
                </a:lnTo>
                <a:lnTo>
                  <a:pt x="161070" y="5529"/>
                </a:lnTo>
                <a:lnTo>
                  <a:pt x="208895" y="0"/>
                </a:lnTo>
                <a:lnTo>
                  <a:pt x="256811" y="5529"/>
                </a:lnTo>
                <a:lnTo>
                  <a:pt x="300987" y="21272"/>
                </a:lnTo>
                <a:lnTo>
                  <a:pt x="340099" y="45964"/>
                </a:lnTo>
                <a:lnTo>
                  <a:pt x="372824" y="78338"/>
                </a:lnTo>
                <a:lnTo>
                  <a:pt x="397837" y="117129"/>
                </a:lnTo>
                <a:lnTo>
                  <a:pt x="413815" y="161070"/>
                </a:lnTo>
                <a:lnTo>
                  <a:pt x="419436" y="208895"/>
                </a:lnTo>
                <a:lnTo>
                  <a:pt x="413815" y="256811"/>
                </a:lnTo>
                <a:lnTo>
                  <a:pt x="397837" y="300987"/>
                </a:lnTo>
                <a:lnTo>
                  <a:pt x="372824" y="340099"/>
                </a:lnTo>
                <a:lnTo>
                  <a:pt x="340099" y="372824"/>
                </a:lnTo>
                <a:lnTo>
                  <a:pt x="300987" y="397837"/>
                </a:lnTo>
                <a:lnTo>
                  <a:pt x="256811" y="413815"/>
                </a:lnTo>
                <a:lnTo>
                  <a:pt x="208895" y="419436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44122" y="5845145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5736" y="0"/>
                </a:moveTo>
                <a:lnTo>
                  <a:pt x="150712" y="5145"/>
                </a:lnTo>
                <a:lnTo>
                  <a:pt x="109456" y="19814"/>
                </a:lnTo>
                <a:lnTo>
                  <a:pt x="73121" y="42857"/>
                </a:lnTo>
                <a:lnTo>
                  <a:pt x="42857" y="73121"/>
                </a:lnTo>
                <a:lnTo>
                  <a:pt x="19814" y="109456"/>
                </a:lnTo>
                <a:lnTo>
                  <a:pt x="5145" y="150712"/>
                </a:lnTo>
                <a:lnTo>
                  <a:pt x="0" y="195736"/>
                </a:lnTo>
                <a:lnTo>
                  <a:pt x="5145" y="240852"/>
                </a:lnTo>
                <a:lnTo>
                  <a:pt x="19814" y="282343"/>
                </a:lnTo>
                <a:lnTo>
                  <a:pt x="42857" y="318999"/>
                </a:lnTo>
                <a:lnTo>
                  <a:pt x="73121" y="349613"/>
                </a:lnTo>
                <a:lnTo>
                  <a:pt x="109456" y="372977"/>
                </a:lnTo>
                <a:lnTo>
                  <a:pt x="150712" y="387881"/>
                </a:lnTo>
                <a:lnTo>
                  <a:pt x="195736" y="393118"/>
                </a:lnTo>
                <a:lnTo>
                  <a:pt x="240852" y="387881"/>
                </a:lnTo>
                <a:lnTo>
                  <a:pt x="282343" y="372977"/>
                </a:lnTo>
                <a:lnTo>
                  <a:pt x="318999" y="349613"/>
                </a:lnTo>
                <a:lnTo>
                  <a:pt x="349613" y="318999"/>
                </a:lnTo>
                <a:lnTo>
                  <a:pt x="372977" y="282343"/>
                </a:lnTo>
                <a:lnTo>
                  <a:pt x="387881" y="240852"/>
                </a:lnTo>
                <a:lnTo>
                  <a:pt x="393118" y="195736"/>
                </a:lnTo>
                <a:lnTo>
                  <a:pt x="387881" y="150712"/>
                </a:lnTo>
                <a:lnTo>
                  <a:pt x="372977" y="109456"/>
                </a:lnTo>
                <a:lnTo>
                  <a:pt x="349613" y="73121"/>
                </a:lnTo>
                <a:lnTo>
                  <a:pt x="318999" y="42857"/>
                </a:lnTo>
                <a:lnTo>
                  <a:pt x="282343" y="19814"/>
                </a:lnTo>
                <a:lnTo>
                  <a:pt x="240852" y="5145"/>
                </a:lnTo>
                <a:lnTo>
                  <a:pt x="195736" y="0"/>
                </a:lnTo>
                <a:close/>
              </a:path>
            </a:pathLst>
          </a:custGeom>
          <a:ln w="6350">
            <a:solidFill>
              <a:srgbClr val="7373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0" y="0"/>
            <a:ext cx="3645408" cy="6857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 rot="21540000">
            <a:off x="542369" y="1013484"/>
            <a:ext cx="1938725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45" b="1">
                <a:solidFill>
                  <a:srgbClr val="FFFFFF"/>
                </a:solidFill>
                <a:latin typeface="Segoe UI Semibold"/>
                <a:cs typeface="Segoe UI Semibold"/>
              </a:rPr>
              <a:t>Making</a:t>
            </a:r>
            <a:r>
              <a:rPr dirty="0" sz="3600" spc="-190" b="1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 rot="21540000">
            <a:off x="553790" y="1557809"/>
            <a:ext cx="2079702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45" b="1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dirty="0" sz="3600" spc="-55" b="1">
                <a:solidFill>
                  <a:srgbClr val="FFFFFF"/>
                </a:solidFill>
                <a:latin typeface="Segoe UI Semibold"/>
                <a:cs typeface="Segoe UI Semibold"/>
              </a:rPr>
              <a:t>iff</a:t>
            </a:r>
            <a:r>
              <a:rPr dirty="0" sz="3600" spc="-5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dirty="0" sz="3600" spc="-75" b="1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dirty="0" sz="3600" spc="-50" b="1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dirty="0" sz="3600" spc="-60" b="1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dirty="0" sz="3600" b="1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8326" y="2421635"/>
            <a:ext cx="3732529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Making 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difference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isn’t just a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result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an outcome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culture.  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believe each 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us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can 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improve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making 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difference  by applying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growth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mindset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discovering our purpose and  working on things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that</a:t>
            </a:r>
            <a:r>
              <a:rPr dirty="0" sz="2000" spc="-8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ladder-up 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something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larger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than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ourselves. </a:t>
            </a: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truly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believe we  have an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opportunity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change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world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live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76544" y="0"/>
            <a:ext cx="631240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3848" y="1340215"/>
            <a:ext cx="2427403" cy="4112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8325" y="1999995"/>
            <a:ext cx="3545204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5" b="1">
                <a:solidFill>
                  <a:srgbClr val="0078D4"/>
                </a:solidFill>
                <a:latin typeface="Segoe UI Semibold"/>
                <a:cs typeface="Segoe UI Semibold"/>
              </a:rPr>
              <a:t>Make </a:t>
            </a:r>
            <a:r>
              <a:rPr dirty="0" sz="5200" b="1">
                <a:solidFill>
                  <a:srgbClr val="0078D4"/>
                </a:solidFill>
                <a:latin typeface="Segoe UI Semibold"/>
                <a:cs typeface="Segoe UI Semibold"/>
              </a:rPr>
              <a:t>it</a:t>
            </a:r>
            <a:r>
              <a:rPr dirty="0" sz="5200" spc="-90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5200" spc="-15" b="1">
                <a:solidFill>
                  <a:srgbClr val="0078D4"/>
                </a:solidFill>
                <a:latin typeface="Segoe UI Semibold"/>
                <a:cs typeface="Segoe UI Semibold"/>
              </a:rPr>
              <a:t>real</a:t>
            </a:r>
            <a:endParaRPr sz="5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5118" y="356079"/>
            <a:ext cx="2985135" cy="1589405"/>
          </a:xfrm>
          <a:prstGeom prst="rect"/>
        </p:spPr>
        <p:txBody>
          <a:bodyPr wrap="square" lIns="0" tIns="1200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2900" spc="15" b="1">
                <a:solidFill>
                  <a:srgbClr val="0D0D0D"/>
                </a:solidFill>
                <a:latin typeface="Segoe UI Semibold"/>
                <a:cs typeface="Segoe UI Semibold"/>
              </a:rPr>
              <a:t>Create</a:t>
            </a:r>
            <a:r>
              <a:rPr dirty="0" sz="2900" spc="45" b="1">
                <a:solidFill>
                  <a:srgbClr val="0D0D0D"/>
                </a:solidFill>
                <a:latin typeface="Segoe UI Semibold"/>
                <a:cs typeface="Segoe UI Semibold"/>
              </a:rPr>
              <a:t> </a:t>
            </a:r>
            <a:r>
              <a:rPr dirty="0" sz="2900" spc="15" b="1">
                <a:solidFill>
                  <a:srgbClr val="0D0D0D"/>
                </a:solidFill>
                <a:latin typeface="Segoe UI Semibold"/>
                <a:cs typeface="Segoe UI Semibold"/>
              </a:rPr>
              <a:t>clarity</a:t>
            </a:r>
            <a:endParaRPr sz="2900">
              <a:latin typeface="Segoe UI Semibold"/>
              <a:cs typeface="Segoe UI Semibold"/>
            </a:endParaRPr>
          </a:p>
          <a:p>
            <a:pPr marL="12700" marR="5080">
              <a:lnSpc>
                <a:spcPct val="122800"/>
              </a:lnSpc>
              <a:spcBef>
                <a:spcPts val="30"/>
              </a:spcBef>
            </a:pPr>
            <a:r>
              <a:rPr dirty="0" sz="1800">
                <a:solidFill>
                  <a:srgbClr val="0D0D0D"/>
                </a:solidFill>
              </a:rPr>
              <a:t>Synthesize the </a:t>
            </a:r>
            <a:r>
              <a:rPr dirty="0" sz="1800" spc="5">
                <a:solidFill>
                  <a:srgbClr val="0D0D0D"/>
                </a:solidFill>
              </a:rPr>
              <a:t>complex  </a:t>
            </a:r>
            <a:r>
              <a:rPr dirty="0" sz="1800">
                <a:solidFill>
                  <a:srgbClr val="0D0D0D"/>
                </a:solidFill>
              </a:rPr>
              <a:t>Ensure shared </a:t>
            </a:r>
            <a:r>
              <a:rPr dirty="0" sz="1800" spc="5">
                <a:solidFill>
                  <a:srgbClr val="0D0D0D"/>
                </a:solidFill>
              </a:rPr>
              <a:t>understanding  </a:t>
            </a:r>
            <a:r>
              <a:rPr dirty="0" sz="1800">
                <a:solidFill>
                  <a:srgbClr val="0D0D0D"/>
                </a:solidFill>
              </a:rPr>
              <a:t>Define a </a:t>
            </a:r>
            <a:r>
              <a:rPr dirty="0" sz="1800" spc="5">
                <a:solidFill>
                  <a:srgbClr val="0D0D0D"/>
                </a:solidFill>
              </a:rPr>
              <a:t>course </a:t>
            </a:r>
            <a:r>
              <a:rPr dirty="0" sz="1800" spc="-15">
                <a:solidFill>
                  <a:srgbClr val="0D0D0D"/>
                </a:solidFill>
              </a:rPr>
              <a:t>of</a:t>
            </a:r>
            <a:r>
              <a:rPr dirty="0" sz="1800" spc="5">
                <a:solidFill>
                  <a:srgbClr val="0D0D0D"/>
                </a:solidFill>
              </a:rPr>
              <a:t> action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5078342" y="2284761"/>
            <a:ext cx="6869430" cy="0"/>
          </a:xfrm>
          <a:custGeom>
            <a:avLst/>
            <a:gdLst/>
            <a:ahLst/>
            <a:cxnLst/>
            <a:rect l="l" t="t" r="r" b="b"/>
            <a:pathLst>
              <a:path w="6869430" h="0">
                <a:moveTo>
                  <a:pt x="0" y="0"/>
                </a:moveTo>
                <a:lnTo>
                  <a:pt x="6869321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64113" y="4403721"/>
            <a:ext cx="6869430" cy="0"/>
          </a:xfrm>
          <a:custGeom>
            <a:avLst/>
            <a:gdLst/>
            <a:ahLst/>
            <a:cxnLst/>
            <a:rect l="l" t="t" r="r" b="b"/>
            <a:pathLst>
              <a:path w="6869430" h="0">
                <a:moveTo>
                  <a:pt x="0" y="0"/>
                </a:moveTo>
                <a:lnTo>
                  <a:pt x="6869321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030889" y="2477487"/>
            <a:ext cx="6157595" cy="3707765"/>
          </a:xfrm>
          <a:prstGeom prst="rect">
            <a:avLst/>
          </a:prstGeom>
        </p:spPr>
        <p:txBody>
          <a:bodyPr wrap="square" lIns="0" tIns="1200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2900" spc="20" b="1">
                <a:solidFill>
                  <a:srgbClr val="0D0D0D"/>
                </a:solidFill>
                <a:latin typeface="Segoe UI Semibold"/>
                <a:cs typeface="Segoe UI Semibold"/>
              </a:rPr>
              <a:t>Generate</a:t>
            </a:r>
            <a:r>
              <a:rPr dirty="0" sz="2900" spc="50" b="1">
                <a:solidFill>
                  <a:srgbClr val="0D0D0D"/>
                </a:solidFill>
                <a:latin typeface="Segoe UI Semibold"/>
                <a:cs typeface="Segoe UI Semibold"/>
              </a:rPr>
              <a:t> </a:t>
            </a:r>
            <a:r>
              <a:rPr dirty="0" sz="2900" spc="20" b="1">
                <a:solidFill>
                  <a:srgbClr val="0D0D0D"/>
                </a:solidFill>
                <a:latin typeface="Segoe UI Semibold"/>
                <a:cs typeface="Segoe UI Semibold"/>
              </a:rPr>
              <a:t>energy</a:t>
            </a:r>
            <a:endParaRPr sz="29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Inspire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optimism, </a:t>
            </a:r>
            <a:r>
              <a:rPr dirty="0" sz="1800" spc="-5">
                <a:solidFill>
                  <a:srgbClr val="0D0D0D"/>
                </a:solidFill>
                <a:latin typeface="Segoe UI"/>
                <a:cs typeface="Segoe UI"/>
              </a:rPr>
              <a:t>creativity,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and</a:t>
            </a:r>
            <a:r>
              <a:rPr dirty="0" sz="1800" spc="40">
                <a:solidFill>
                  <a:srgbClr val="0D0D0D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growth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ts val="2690"/>
              </a:lnSpc>
              <a:spcBef>
                <a:spcPts val="80"/>
              </a:spcBef>
            </a:pPr>
            <a:r>
              <a:rPr dirty="0" sz="1800" spc="-5">
                <a:solidFill>
                  <a:srgbClr val="0D0D0D"/>
                </a:solidFill>
                <a:latin typeface="Segoe UI"/>
                <a:cs typeface="Segoe UI"/>
              </a:rPr>
              <a:t>Create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an environment where </a:t>
            </a:r>
            <a:r>
              <a:rPr dirty="0" sz="1800" spc="10">
                <a:solidFill>
                  <a:srgbClr val="0D0D0D"/>
                </a:solidFill>
                <a:latin typeface="Segoe UI"/>
                <a:cs typeface="Segoe UI"/>
              </a:rPr>
              <a:t>everyone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does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their best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work 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Build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organizations that </a:t>
            </a:r>
            <a:r>
              <a:rPr dirty="0" sz="1800" spc="-5">
                <a:solidFill>
                  <a:srgbClr val="0D0D0D"/>
                </a:solidFill>
                <a:latin typeface="Segoe UI"/>
                <a:cs typeface="Segoe UI"/>
              </a:rPr>
              <a:t>are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stronger tomorrow than</a:t>
            </a:r>
            <a:r>
              <a:rPr dirty="0" sz="1800" spc="95">
                <a:solidFill>
                  <a:srgbClr val="0D0D0D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today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26670">
              <a:lnSpc>
                <a:spcPct val="100000"/>
              </a:lnSpc>
            </a:pPr>
            <a:r>
              <a:rPr dirty="0" sz="2900" spc="15" b="1">
                <a:solidFill>
                  <a:srgbClr val="0D0D0D"/>
                </a:solidFill>
                <a:latin typeface="Segoe UI Semibold"/>
                <a:cs typeface="Segoe UI Semibold"/>
              </a:rPr>
              <a:t>Deliver</a:t>
            </a:r>
            <a:r>
              <a:rPr dirty="0" sz="2900" spc="40" b="1">
                <a:solidFill>
                  <a:srgbClr val="0D0D0D"/>
                </a:solidFill>
                <a:latin typeface="Segoe UI Semibold"/>
                <a:cs typeface="Segoe UI Semibold"/>
              </a:rPr>
              <a:t> </a:t>
            </a:r>
            <a:r>
              <a:rPr dirty="0" sz="2900" spc="20" b="1">
                <a:solidFill>
                  <a:srgbClr val="0D0D0D"/>
                </a:solidFill>
                <a:latin typeface="Segoe UI Semibold"/>
                <a:cs typeface="Segoe UI Semibold"/>
              </a:rPr>
              <a:t>success</a:t>
            </a:r>
            <a:endParaRPr sz="2900">
              <a:latin typeface="Segoe UI Semibold"/>
              <a:cs typeface="Segoe UI Semibold"/>
            </a:endParaRPr>
          </a:p>
          <a:p>
            <a:pPr marL="26670">
              <a:lnSpc>
                <a:spcPct val="100000"/>
              </a:lnSpc>
              <a:spcBef>
                <a:spcPts val="525"/>
              </a:spcBef>
            </a:pP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Drive innovation that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people</a:t>
            </a:r>
            <a:r>
              <a:rPr dirty="0" sz="1800" spc="25">
                <a:solidFill>
                  <a:srgbClr val="0D0D0D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love</a:t>
            </a:r>
            <a:endParaRPr sz="1800">
              <a:latin typeface="Segoe UI"/>
              <a:cs typeface="Segoe UI"/>
            </a:endParaRPr>
          </a:p>
          <a:p>
            <a:pPr marL="26670" marR="2202180">
              <a:lnSpc>
                <a:spcPts val="2710"/>
              </a:lnSpc>
              <a:spcBef>
                <a:spcPts val="65"/>
              </a:spcBef>
            </a:pP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Be </a:t>
            </a:r>
            <a:r>
              <a:rPr dirty="0" sz="1800" spc="10">
                <a:solidFill>
                  <a:srgbClr val="0D0D0D"/>
                </a:solidFill>
                <a:latin typeface="Segoe UI"/>
                <a:cs typeface="Segoe UI"/>
              </a:rPr>
              <a:t>boundary-less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in seeking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solutions  </a:t>
            </a:r>
            <a:r>
              <a:rPr dirty="0" sz="1800" spc="-15">
                <a:solidFill>
                  <a:srgbClr val="0D0D0D"/>
                </a:solidFill>
                <a:latin typeface="Segoe UI"/>
                <a:cs typeface="Segoe UI"/>
              </a:rPr>
              <a:t>Tenaciously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pursue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the </a:t>
            </a:r>
            <a:r>
              <a:rPr dirty="0" sz="1800" spc="5">
                <a:solidFill>
                  <a:srgbClr val="0D0D0D"/>
                </a:solidFill>
                <a:latin typeface="Segoe UI"/>
                <a:cs typeface="Segoe UI"/>
              </a:rPr>
              <a:t>right</a:t>
            </a:r>
            <a:r>
              <a:rPr dirty="0" sz="1800" spc="45">
                <a:solidFill>
                  <a:srgbClr val="0D0D0D"/>
                </a:solidFill>
                <a:latin typeface="Segoe UI"/>
                <a:cs typeface="Segoe UI"/>
              </a:rPr>
              <a:t> </a:t>
            </a:r>
            <a:r>
              <a:rPr dirty="0" sz="1800">
                <a:solidFill>
                  <a:srgbClr val="0D0D0D"/>
                </a:solidFill>
                <a:latin typeface="Segoe UI"/>
                <a:cs typeface="Segoe UI"/>
              </a:rPr>
              <a:t>outcomes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 rot="21540000">
            <a:off x="546950" y="1010056"/>
            <a:ext cx="2321932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55" b="1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ea</a:t>
            </a:r>
            <a:r>
              <a:rPr dirty="0" sz="3600" spc="-55" b="1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dirty="0" sz="3600" spc="-25" b="1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dirty="0" sz="3600" spc="-45" b="1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dirty="0" sz="3600" spc="-55" b="1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 sz="3600" b="1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 rot="21540000">
            <a:off x="553821" y="1557786"/>
            <a:ext cx="2082180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45" b="1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dirty="0" sz="3600" spc="-30" b="1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 sz="3600" spc="-55" b="1">
                <a:solidFill>
                  <a:srgbClr val="FFFFFF"/>
                </a:solidFill>
                <a:latin typeface="Segoe UI"/>
                <a:cs typeface="Segoe UI"/>
              </a:rPr>
              <a:t>nc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 sz="3600" spc="-45" b="1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dirty="0" sz="3600" spc="-50" b="1">
                <a:solidFill>
                  <a:srgbClr val="FFFFFF"/>
                </a:solidFill>
                <a:latin typeface="Segoe UI"/>
                <a:cs typeface="Segoe UI"/>
              </a:rPr>
              <a:t>le</a:t>
            </a:r>
            <a:r>
              <a:rPr dirty="0" sz="3600" b="1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326" y="2421635"/>
            <a:ext cx="3698240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Culture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starts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top,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but it  shouldn’t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stay there. As you’ve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seen –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started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top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with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leader-led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effort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but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that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isn’t 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self-sustaining.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culture can’t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depend on a single</a:t>
            </a: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person.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224154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Leadership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matters.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If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don’t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have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leaders who hold our 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values,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won’t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get </a:t>
            </a:r>
            <a:r>
              <a:rPr dirty="0" sz="2000" spc="15">
                <a:solidFill>
                  <a:srgbClr val="FFFFFF"/>
                </a:solidFill>
                <a:latin typeface="Segoe UI"/>
                <a:cs typeface="Segoe UI"/>
              </a:rPr>
              <a:t>very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45">
                <a:solidFill>
                  <a:srgbClr val="FFFFFF"/>
                </a:solidFill>
                <a:latin typeface="Segoe UI"/>
                <a:cs typeface="Segoe UI"/>
              </a:rPr>
              <a:t>far.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0"/>
            <a:ext cx="6096000" cy="6832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3848" y="1337207"/>
            <a:ext cx="2256804" cy="414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25" y="1999995"/>
            <a:ext cx="2947035" cy="1607820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6220"/>
              </a:lnSpc>
              <a:spcBef>
                <a:spcPts val="325"/>
              </a:spcBef>
            </a:pPr>
            <a:r>
              <a:rPr dirty="0" sz="5200" spc="-10" b="1">
                <a:solidFill>
                  <a:srgbClr val="0078D4"/>
                </a:solidFill>
                <a:latin typeface="Segoe UI Semibold"/>
                <a:cs typeface="Segoe UI Semibold"/>
              </a:rPr>
              <a:t>Culture</a:t>
            </a:r>
            <a:r>
              <a:rPr dirty="0" sz="5200" spc="-85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5200" b="1">
                <a:solidFill>
                  <a:srgbClr val="0078D4"/>
                </a:solidFill>
                <a:latin typeface="Segoe UI Semibold"/>
                <a:cs typeface="Segoe UI Semibold"/>
              </a:rPr>
              <a:t>in  </a:t>
            </a:r>
            <a:r>
              <a:rPr dirty="0" sz="5200" spc="-5" b="1">
                <a:solidFill>
                  <a:srgbClr val="0078D4"/>
                </a:solidFill>
                <a:latin typeface="Segoe UI Semibold"/>
                <a:cs typeface="Segoe UI Semibold"/>
              </a:rPr>
              <a:t>action</a:t>
            </a:r>
            <a:endParaRPr sz="5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6345" y="0"/>
            <a:ext cx="6105654" cy="6856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7973" y="1260347"/>
            <a:ext cx="4809490" cy="4117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  <a:tabLst>
                <a:tab pos="3983354" algn="l"/>
              </a:tabLst>
            </a:pP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“I always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say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this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any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student  who is joining Microsoft or  looking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 join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Microsoft.	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I say 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them, </a:t>
            </a:r>
            <a:r>
              <a:rPr dirty="0" sz="2600" spc="15" b="1">
                <a:solidFill>
                  <a:srgbClr val="1A1A1A"/>
                </a:solidFill>
                <a:latin typeface="Segoe UI Semibold"/>
                <a:cs typeface="Segoe UI Semibold"/>
              </a:rPr>
              <a:t>look,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if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you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want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be  cool go look for someplace 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else.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But if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you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want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join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a 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company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that is committed </a:t>
            </a:r>
            <a:r>
              <a:rPr dirty="0" sz="2600" spc="-10" b="1">
                <a:solidFill>
                  <a:srgbClr val="1A1A1A"/>
                </a:solidFill>
                <a:latin typeface="Segoe UI Semibold"/>
                <a:cs typeface="Segoe UI Semibold"/>
              </a:rPr>
              <a:t>to 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making </a:t>
            </a:r>
            <a:r>
              <a:rPr dirty="0" sz="2600" b="1">
                <a:solidFill>
                  <a:srgbClr val="1A1A1A"/>
                </a:solidFill>
                <a:latin typeface="Segoe UI Semibold"/>
                <a:cs typeface="Segoe UI Semibold"/>
              </a:rPr>
              <a:t>others </a:t>
            </a:r>
            <a:r>
              <a:rPr dirty="0" sz="2600" spc="-5" b="1">
                <a:solidFill>
                  <a:srgbClr val="1A1A1A"/>
                </a:solidFill>
                <a:latin typeface="Segoe UI Semibold"/>
                <a:cs typeface="Segoe UI Semibold"/>
              </a:rPr>
              <a:t>cool, join  </a:t>
            </a:r>
            <a:r>
              <a:rPr dirty="0" sz="2600" spc="-30" b="1">
                <a:solidFill>
                  <a:srgbClr val="1A1A1A"/>
                </a:solidFill>
                <a:latin typeface="Segoe UI Semibold"/>
                <a:cs typeface="Segoe UI Semibold"/>
              </a:rPr>
              <a:t>Microsoft.”</a:t>
            </a:r>
            <a:endParaRPr sz="2600">
              <a:latin typeface="Segoe UI Semibold"/>
              <a:cs typeface="Segoe UI Semibold"/>
            </a:endParaRPr>
          </a:p>
          <a:p>
            <a:pPr algn="r" marR="83820">
              <a:lnSpc>
                <a:spcPct val="100000"/>
              </a:lnSpc>
              <a:spcBef>
                <a:spcPts val="2200"/>
              </a:spcBef>
            </a:pP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–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Satya</a:t>
            </a:r>
            <a:r>
              <a:rPr dirty="0" sz="1600" spc="-8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Nadella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0" y="0"/>
            <a:ext cx="6858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3848" y="1364032"/>
            <a:ext cx="2191219" cy="387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25" y="1999995"/>
            <a:ext cx="2813685" cy="1607820"/>
          </a:xfrm>
          <a:prstGeom prst="rect"/>
        </p:spPr>
        <p:txBody>
          <a:bodyPr wrap="square" lIns="0" tIns="41275" rIns="0" bIns="0" rtlCol="0" vert="horz">
            <a:spAutoFit/>
          </a:bodyPr>
          <a:lstStyle/>
          <a:p>
            <a:pPr marL="12700" marR="5080">
              <a:lnSpc>
                <a:spcPts val="6220"/>
              </a:lnSpc>
              <a:spcBef>
                <a:spcPts val="325"/>
              </a:spcBef>
            </a:pPr>
            <a:r>
              <a:rPr dirty="0" sz="5200" spc="-5" b="1">
                <a:solidFill>
                  <a:srgbClr val="0078D4"/>
                </a:solidFill>
                <a:latin typeface="Segoe UI Semibold"/>
                <a:cs typeface="Segoe UI Semibold"/>
              </a:rPr>
              <a:t>When</a:t>
            </a:r>
            <a:r>
              <a:rPr dirty="0" sz="5200" spc="-80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5200" spc="-15" b="1">
                <a:solidFill>
                  <a:srgbClr val="0078D4"/>
                </a:solidFill>
                <a:latin typeface="Segoe UI Semibold"/>
                <a:cs typeface="Segoe UI Semibold"/>
              </a:rPr>
              <a:t>we  </a:t>
            </a:r>
            <a:r>
              <a:rPr dirty="0" sz="5200" spc="10" b="1">
                <a:solidFill>
                  <a:srgbClr val="0078D4"/>
                </a:solidFill>
                <a:latin typeface="Segoe UI Semibold"/>
                <a:cs typeface="Segoe UI Semibold"/>
              </a:rPr>
              <a:t>started</a:t>
            </a:r>
            <a:endParaRPr sz="5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711700" marR="5080">
              <a:lnSpc>
                <a:spcPct val="100000"/>
              </a:lnSpc>
              <a:spcBef>
                <a:spcPts val="100"/>
              </a:spcBef>
            </a:pPr>
            <a:r>
              <a:rPr dirty="0" u="sng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</a:rPr>
              <a:t>Meet the </a:t>
            </a:r>
            <a:r>
              <a:rPr dirty="0" u="sng" spc="-5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</a:rPr>
              <a:t>people </a:t>
            </a:r>
            <a:r>
              <a:rPr dirty="0"/>
              <a:t>who </a:t>
            </a:r>
            <a:r>
              <a:rPr dirty="0" spc="-15"/>
              <a:t>are </a:t>
            </a:r>
            <a:r>
              <a:rPr dirty="0" spc="-5"/>
              <a:t>empowering </a:t>
            </a:r>
            <a:r>
              <a:rPr dirty="0"/>
              <a:t>others </a:t>
            </a:r>
            <a:r>
              <a:rPr dirty="0" spc="-10"/>
              <a:t>to </a:t>
            </a:r>
            <a:r>
              <a:rPr dirty="0" spc="-5"/>
              <a:t>achieve  more!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83200" y="1933955"/>
            <a:ext cx="62522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sng" sz="200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Meet the </a:t>
            </a:r>
            <a:r>
              <a:rPr dirty="0" u="sng" sz="2000" spc="-5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people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who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have been inspired by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Microsoft’s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culture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‘come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they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are,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do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what they</a:t>
            </a:r>
            <a:r>
              <a:rPr dirty="0" sz="2000" spc="6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love!’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3200" y="3756660"/>
            <a:ext cx="5954395" cy="198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78D4"/>
                </a:solidFill>
                <a:latin typeface="Segoe UI"/>
                <a:cs typeface="Segoe UI"/>
              </a:rPr>
              <a:t>Recommended</a:t>
            </a:r>
            <a:r>
              <a:rPr dirty="0" sz="2000" spc="-10">
                <a:solidFill>
                  <a:srgbClr val="0078D4"/>
                </a:solidFill>
                <a:latin typeface="Segoe UI"/>
                <a:cs typeface="Segoe UI"/>
              </a:rPr>
              <a:t> Reading:</a:t>
            </a:r>
            <a:endParaRPr sz="20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Hit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Refresh: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Quest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Rediscover Microsoft's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Soul  and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Imagine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Better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Future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dirty="0" sz="2000" spc="5">
                <a:solidFill>
                  <a:srgbClr val="FFFFFF"/>
                </a:solidFill>
                <a:latin typeface="Segoe UI"/>
                <a:cs typeface="Segoe UI"/>
              </a:rPr>
              <a:t>Everyone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Kindle  Edition</a:t>
            </a:r>
            <a:endParaRPr sz="2000">
              <a:latin typeface="Segoe UI"/>
              <a:cs typeface="Segoe UI"/>
            </a:endParaRPr>
          </a:p>
          <a:p>
            <a:pPr marL="12700" marR="946150">
              <a:lnSpc>
                <a:spcPts val="1900"/>
              </a:lnSpc>
              <a:spcBef>
                <a:spcPts val="2060"/>
              </a:spcBef>
            </a:pPr>
            <a:r>
              <a:rPr dirty="0" sz="1600" spc="-15" i="1">
                <a:solidFill>
                  <a:srgbClr val="FFFFFF"/>
                </a:solidFill>
                <a:latin typeface="Segoe UI"/>
                <a:cs typeface="Segoe UI"/>
              </a:rPr>
              <a:t>by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Satya Nadella</a:t>
            </a:r>
            <a:r>
              <a:rPr dirty="0" sz="1600" spc="-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sz="1600" spc="-5" i="1">
                <a:solidFill>
                  <a:srgbClr val="FFFFFF"/>
                </a:solidFill>
                <a:latin typeface="Segoe UI"/>
                <a:cs typeface="Segoe UI"/>
              </a:rPr>
              <a:t>(Author),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Greg Shaw</a:t>
            </a:r>
            <a:r>
              <a:rPr dirty="0" sz="1600" spc="-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sz="1600" spc="-5" i="1">
                <a:solidFill>
                  <a:srgbClr val="FFFFFF"/>
                </a:solidFill>
                <a:latin typeface="Segoe UI"/>
                <a:cs typeface="Segoe UI"/>
              </a:rPr>
              <a:t>(Author),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Jill </a:t>
            </a:r>
            <a:r>
              <a:rPr dirty="0" u="sng" sz="1600" spc="-2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Tracie </a:t>
            </a:r>
            <a:r>
              <a:rPr dirty="0" sz="1600" spc="-2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Nichols</a:t>
            </a:r>
            <a:r>
              <a:rPr dirty="0" sz="1600" spc="-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sz="1600" spc="-5" i="1">
                <a:solidFill>
                  <a:srgbClr val="FFFFFF"/>
                </a:solidFill>
                <a:latin typeface="Segoe UI"/>
                <a:cs typeface="Segoe UI"/>
              </a:rPr>
              <a:t>(Author), </a:t>
            </a:r>
            <a:r>
              <a:rPr dirty="0" u="sng" sz="1600" spc="-5" i="1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"/>
                <a:cs typeface="Segoe UI"/>
              </a:rPr>
              <a:t>Bill Gates</a:t>
            </a:r>
            <a:r>
              <a:rPr dirty="0" sz="1600" spc="5" i="1">
                <a:solidFill>
                  <a:srgbClr val="0078D4"/>
                </a:solidFill>
                <a:latin typeface="Segoe UI"/>
                <a:cs typeface="Segoe UI"/>
              </a:rPr>
              <a:t> </a:t>
            </a:r>
            <a:r>
              <a:rPr dirty="0" sz="1600" spc="-5" i="1">
                <a:solidFill>
                  <a:srgbClr val="FFFFFF"/>
                </a:solidFill>
                <a:latin typeface="Segoe UI"/>
                <a:cs typeface="Segoe UI"/>
              </a:rPr>
              <a:t>(Foreword)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8262" y="2309118"/>
            <a:ext cx="2488183" cy="375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0" y="13393"/>
            <a:ext cx="6096000" cy="6839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0128" y="407733"/>
            <a:ext cx="2969846" cy="1234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4544" y="2178273"/>
            <a:ext cx="62879" cy="628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2942" y="2110680"/>
            <a:ext cx="1846287" cy="191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4544" y="2483073"/>
            <a:ext cx="62879" cy="62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7903" y="2415480"/>
            <a:ext cx="1844435" cy="247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73173" y="2524744"/>
            <a:ext cx="127000" cy="15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81185" y="2415480"/>
            <a:ext cx="2147434" cy="2477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4544" y="2787873"/>
            <a:ext cx="62879" cy="62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4632" y="2717552"/>
            <a:ext cx="3727556" cy="2505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4958" y="3025080"/>
            <a:ext cx="2332657" cy="2477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51744" y="3397473"/>
            <a:ext cx="62879" cy="628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71911" y="3329880"/>
            <a:ext cx="1967335" cy="2477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1744" y="3702273"/>
            <a:ext cx="62879" cy="628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90142" y="3644850"/>
            <a:ext cx="935765" cy="1808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1744" y="4007073"/>
            <a:ext cx="62879" cy="628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78483" y="3939480"/>
            <a:ext cx="1961239" cy="2477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41272" y="1711674"/>
            <a:ext cx="3084286" cy="1725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091631" y="3421717"/>
            <a:ext cx="3055360" cy="3436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25559" y="487"/>
            <a:ext cx="3040401" cy="17104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429" y="5146311"/>
            <a:ext cx="3018287" cy="1711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487"/>
            <a:ext cx="3063826" cy="3435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69761" y="5107189"/>
            <a:ext cx="3043428" cy="17508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3825" y="2893"/>
            <a:ext cx="3061733" cy="17095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2679" y="0"/>
            <a:ext cx="3049320" cy="6858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3426837"/>
            <a:ext cx="6113189" cy="17189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21666" y="1711674"/>
            <a:ext cx="3020501" cy="17119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12188952" cy="68579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8326" y="2031491"/>
            <a:ext cx="3754754" cy="3225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7399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We’ve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grown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from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start-up  to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$110 billion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company</a:t>
            </a:r>
            <a:endParaRPr sz="2000">
              <a:latin typeface="Segoe UI"/>
              <a:cs typeface="Segoe UI"/>
            </a:endParaRPr>
          </a:p>
          <a:p>
            <a:pPr algn="just" marL="355600" marR="56578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There </a:t>
            </a:r>
            <a:r>
              <a:rPr dirty="0" sz="2000" spc="-15">
                <a:solidFill>
                  <a:srgbClr val="FFFFFF"/>
                </a:solidFill>
                <a:latin typeface="Segoe UI"/>
                <a:cs typeface="Segoe UI"/>
              </a:rPr>
              <a:t>are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now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more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than  14,000 employees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120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countries</a:t>
            </a:r>
            <a:endParaRPr sz="2000">
              <a:latin typeface="Segoe UI"/>
              <a:cs typeface="Segoe UI"/>
            </a:endParaRP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started with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13 employees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1978</a:t>
            </a:r>
            <a:endParaRPr sz="2000">
              <a:latin typeface="Segoe UI"/>
              <a:cs typeface="Segoe UI"/>
            </a:endParaRPr>
          </a:p>
          <a:p>
            <a:pPr marL="355600" marR="7366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strength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has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always been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employees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1238" y="0"/>
            <a:ext cx="6100761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93848" y="1364032"/>
            <a:ext cx="2178901" cy="387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8325" y="1999995"/>
            <a:ext cx="314579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b="1">
                <a:solidFill>
                  <a:srgbClr val="0078D4"/>
                </a:solidFill>
                <a:latin typeface="Segoe UI Semibold"/>
                <a:cs typeface="Segoe UI Semibold"/>
              </a:rPr>
              <a:t>A new</a:t>
            </a:r>
            <a:r>
              <a:rPr dirty="0" sz="5200" spc="-105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5200" spc="-5" b="1">
                <a:solidFill>
                  <a:srgbClr val="0078D4"/>
                </a:solidFill>
                <a:latin typeface="Segoe UI Semibold"/>
                <a:cs typeface="Segoe UI Semibold"/>
              </a:rPr>
              <a:t>day</a:t>
            </a:r>
            <a:endParaRPr sz="5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2126" y="2031491"/>
            <a:ext cx="3777615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1800" marR="939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10">
                <a:solidFill>
                  <a:srgbClr val="FFFFFF"/>
                </a:solidFill>
                <a:latin typeface="Segoe UI"/>
                <a:cs typeface="Segoe UI"/>
              </a:rPr>
              <a:t>February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2014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r>
              <a:rPr dirty="0" baseline="25641" sz="1950" spc="-15">
                <a:solidFill>
                  <a:srgbClr val="FFFFFF"/>
                </a:solidFill>
                <a:latin typeface="Segoe UI"/>
                <a:cs typeface="Segoe UI"/>
              </a:rPr>
              <a:t>rd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CEO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in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40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years –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Satya</a:t>
            </a:r>
            <a:r>
              <a:rPr dirty="0" sz="2000" spc="-3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Nadella</a:t>
            </a:r>
            <a:endParaRPr sz="2000">
              <a:latin typeface="Segoe UI"/>
              <a:cs typeface="Segoe UI"/>
            </a:endParaRPr>
          </a:p>
          <a:p>
            <a:pPr marL="431800" marR="902969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-30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were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a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good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solid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company</a:t>
            </a:r>
            <a:endParaRPr sz="2000">
              <a:latin typeface="Segoe UI"/>
              <a:cs typeface="Segoe UI"/>
            </a:endParaRPr>
          </a:p>
          <a:p>
            <a:pPr marL="431800" marR="103695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However,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had a  perspective</a:t>
            </a:r>
            <a:r>
              <a:rPr dirty="0" sz="2000" spc="-8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problem</a:t>
            </a:r>
            <a:endParaRPr sz="2000">
              <a:latin typeface="Segoe UI"/>
              <a:cs typeface="Segoe UI"/>
            </a:endParaRPr>
          </a:p>
          <a:p>
            <a:pPr marL="4318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-20">
                <a:solidFill>
                  <a:srgbClr val="FFFFFF"/>
                </a:solidFill>
                <a:latin typeface="Segoe UI"/>
                <a:cs typeface="Segoe UI"/>
              </a:rPr>
              <a:t>Were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middle</a:t>
            </a:r>
            <a:r>
              <a:rPr dirty="0" sz="2000" spc="2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aged</a:t>
            </a:r>
            <a:endParaRPr sz="2000">
              <a:latin typeface="Segoe UI"/>
              <a:cs typeface="Segoe UI"/>
            </a:endParaRPr>
          </a:p>
          <a:p>
            <a:pPr marL="431800" marR="152400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world was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changing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fast 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&amp;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needed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keep</a:t>
            </a:r>
            <a:r>
              <a:rPr dirty="0" sz="2000" spc="-2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up</a:t>
            </a:r>
            <a:endParaRPr sz="2000">
              <a:latin typeface="Segoe UI"/>
              <a:cs typeface="Segoe UI"/>
            </a:endParaRPr>
          </a:p>
          <a:p>
            <a:pPr marL="431800" marR="560705" indent="-3429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431165" algn="l"/>
                <a:tab pos="431800" algn="l"/>
              </a:tabLst>
            </a:pP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Satya said ‘we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needed</a:t>
            </a:r>
            <a:r>
              <a:rPr dirty="0" sz="2000" spc="-8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Segoe UI"/>
                <a:cs typeface="Segoe UI"/>
              </a:rPr>
              <a:t>to  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rediscover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our</a:t>
            </a:r>
            <a:r>
              <a:rPr dirty="0" sz="2000" spc="-5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dirty="0" sz="2000">
                <a:solidFill>
                  <a:srgbClr val="FFFFFF"/>
                </a:solidFill>
                <a:latin typeface="Segoe UI"/>
                <a:cs typeface="Segoe UI"/>
              </a:rPr>
              <a:t>soul’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326" y="2688843"/>
            <a:ext cx="3620770" cy="1735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0"/>
              </a:spcBef>
            </a:pPr>
            <a:r>
              <a:rPr dirty="0" sz="2800" spc="-5">
                <a:solidFill>
                  <a:srgbClr val="1A1A1A"/>
                </a:solidFill>
                <a:latin typeface="Segoe UI"/>
                <a:cs typeface="Segoe UI"/>
              </a:rPr>
              <a:t>Empower </a:t>
            </a:r>
            <a:r>
              <a:rPr dirty="0" sz="2800" spc="15">
                <a:solidFill>
                  <a:srgbClr val="1A1A1A"/>
                </a:solidFill>
                <a:latin typeface="Segoe UI"/>
                <a:cs typeface="Segoe UI"/>
              </a:rPr>
              <a:t>every</a:t>
            </a:r>
            <a:r>
              <a:rPr dirty="0" sz="2800" spc="-10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800">
                <a:solidFill>
                  <a:srgbClr val="1A1A1A"/>
                </a:solidFill>
                <a:latin typeface="Segoe UI"/>
                <a:cs typeface="Segoe UI"/>
              </a:rPr>
              <a:t>person  and </a:t>
            </a:r>
            <a:r>
              <a:rPr dirty="0" sz="2800" spc="15">
                <a:solidFill>
                  <a:srgbClr val="1A1A1A"/>
                </a:solidFill>
                <a:latin typeface="Segoe UI"/>
                <a:cs typeface="Segoe UI"/>
              </a:rPr>
              <a:t>every</a:t>
            </a:r>
            <a:r>
              <a:rPr dirty="0" sz="2800" spc="-6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2800" spc="-10">
                <a:solidFill>
                  <a:srgbClr val="1A1A1A"/>
                </a:solidFill>
                <a:latin typeface="Segoe UI"/>
                <a:cs typeface="Segoe UI"/>
              </a:rPr>
              <a:t>organization  </a:t>
            </a:r>
            <a:r>
              <a:rPr dirty="0" sz="2800" spc="-5">
                <a:solidFill>
                  <a:srgbClr val="1A1A1A"/>
                </a:solidFill>
                <a:latin typeface="Segoe UI"/>
                <a:cs typeface="Segoe UI"/>
              </a:rPr>
              <a:t>on </a:t>
            </a:r>
            <a:r>
              <a:rPr dirty="0" sz="2800">
                <a:solidFill>
                  <a:srgbClr val="1A1A1A"/>
                </a:solidFill>
                <a:latin typeface="Segoe UI"/>
                <a:cs typeface="Segoe UI"/>
              </a:rPr>
              <a:t>the </a:t>
            </a:r>
            <a:r>
              <a:rPr dirty="0" sz="2800" spc="-5">
                <a:solidFill>
                  <a:srgbClr val="1A1A1A"/>
                </a:solidFill>
                <a:latin typeface="Segoe UI"/>
                <a:cs typeface="Segoe UI"/>
              </a:rPr>
              <a:t>planet </a:t>
            </a:r>
            <a:r>
              <a:rPr dirty="0" sz="2800" spc="-10">
                <a:solidFill>
                  <a:srgbClr val="1A1A1A"/>
                </a:solidFill>
                <a:latin typeface="Segoe UI"/>
                <a:cs typeface="Segoe UI"/>
              </a:rPr>
              <a:t>to  achieve</a:t>
            </a:r>
            <a:r>
              <a:rPr dirty="0" sz="2800" spc="-15">
                <a:solidFill>
                  <a:srgbClr val="1A1A1A"/>
                </a:solidFill>
                <a:latin typeface="Segoe UI"/>
                <a:cs typeface="Segoe UI"/>
              </a:rPr>
              <a:t> more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5632" y="299740"/>
            <a:ext cx="2978321" cy="2978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23383" y="299740"/>
            <a:ext cx="2978321" cy="2978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655632" y="3576828"/>
            <a:ext cx="2978321" cy="29783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923383" y="3576828"/>
            <a:ext cx="2978321" cy="2978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88792" y="350340"/>
            <a:ext cx="3960911" cy="2004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609" y="593823"/>
            <a:ext cx="4093975" cy="198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9068" y="881558"/>
            <a:ext cx="1234717" cy="151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8792" y="5501018"/>
            <a:ext cx="3720199" cy="1982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4405" y="5742318"/>
            <a:ext cx="427434" cy="152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5438" y="5829730"/>
            <a:ext cx="101600" cy="127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31531" y="5742318"/>
            <a:ext cx="2212553" cy="198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 rot="21540000">
            <a:off x="560910" y="1928902"/>
            <a:ext cx="3889668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00"/>
              </a:lnSpc>
            </a:pPr>
            <a:r>
              <a:rPr dirty="0" sz="3600" spc="-75" b="1">
                <a:solidFill>
                  <a:srgbClr val="0078D4"/>
                </a:solidFill>
                <a:latin typeface="Segoe UI Semibold"/>
                <a:cs typeface="Segoe UI Semibold"/>
              </a:rPr>
              <a:t>Microsoft’s</a:t>
            </a:r>
            <a:r>
              <a:rPr dirty="0" sz="3600" spc="-160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3600" spc="-45" b="1">
                <a:solidFill>
                  <a:srgbClr val="0078D4"/>
                </a:solidFill>
                <a:latin typeface="Segoe UI Semibold"/>
                <a:cs typeface="Segoe UI Semibold"/>
              </a:rPr>
              <a:t>mission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878" y="3062732"/>
            <a:ext cx="4807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 b="1">
                <a:solidFill>
                  <a:srgbClr val="1A1A1A"/>
                </a:solidFill>
                <a:latin typeface="Segoe UI Semibold"/>
                <a:cs typeface="Segoe UI Semibold"/>
              </a:rPr>
              <a:t>“Culture </a:t>
            </a:r>
            <a:r>
              <a:rPr dirty="0" sz="2400" spc="-40" b="1">
                <a:solidFill>
                  <a:srgbClr val="1A1A1A"/>
                </a:solidFill>
                <a:latin typeface="Segoe UI Semibold"/>
                <a:cs typeface="Segoe UI Semibold"/>
              </a:rPr>
              <a:t>eats </a:t>
            </a:r>
            <a:r>
              <a:rPr dirty="0" sz="2400" spc="-50" b="1">
                <a:solidFill>
                  <a:srgbClr val="1A1A1A"/>
                </a:solidFill>
                <a:latin typeface="Segoe UI Semibold"/>
                <a:cs typeface="Segoe UI Semibold"/>
              </a:rPr>
              <a:t>strategy </a:t>
            </a:r>
            <a:r>
              <a:rPr dirty="0" sz="2400" spc="-35" b="1">
                <a:solidFill>
                  <a:srgbClr val="1A1A1A"/>
                </a:solidFill>
                <a:latin typeface="Segoe UI Semibold"/>
                <a:cs typeface="Segoe UI Semibold"/>
              </a:rPr>
              <a:t>for</a:t>
            </a:r>
            <a:r>
              <a:rPr dirty="0" sz="2400" spc="-270" b="1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dirty="0" sz="2400" spc="-75" b="1">
                <a:solidFill>
                  <a:srgbClr val="1A1A1A"/>
                </a:solidFill>
                <a:latin typeface="Segoe UI Semibold"/>
                <a:cs typeface="Segoe UI Semibold"/>
              </a:rPr>
              <a:t>breakfast.”</a:t>
            </a:r>
            <a:endParaRPr sz="24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1302" y="0"/>
            <a:ext cx="6100696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880080" y="3678428"/>
            <a:ext cx="1560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A1A1A"/>
                </a:solidFill>
                <a:latin typeface="Segoe UI"/>
                <a:cs typeface="Segoe UI"/>
              </a:rPr>
              <a:t>– </a:t>
            </a:r>
            <a:r>
              <a:rPr dirty="0" sz="1800" spc="-20">
                <a:solidFill>
                  <a:srgbClr val="1A1A1A"/>
                </a:solidFill>
                <a:latin typeface="Segoe UI"/>
                <a:cs typeface="Segoe UI"/>
              </a:rPr>
              <a:t>Peter</a:t>
            </a:r>
            <a:r>
              <a:rPr dirty="0" sz="1800" spc="-8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800" spc="-10">
                <a:solidFill>
                  <a:srgbClr val="1A1A1A"/>
                </a:solidFill>
                <a:latin typeface="Segoe UI"/>
                <a:cs typeface="Segoe UI"/>
              </a:rPr>
              <a:t>Drucker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3832" y="1"/>
            <a:ext cx="6098167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57438" y="4340860"/>
            <a:ext cx="4163060" cy="1973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The concept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that there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one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culture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will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freeze and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forget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is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not what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will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work. </a:t>
            </a:r>
            <a:r>
              <a:rPr dirty="0" sz="1600" spc="-20">
                <a:solidFill>
                  <a:srgbClr val="1A1A1A"/>
                </a:solidFill>
                <a:latin typeface="Segoe UI"/>
                <a:cs typeface="Segoe UI"/>
              </a:rPr>
              <a:t>We 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have anchored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on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growth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mindset,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a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learning  living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culture.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If we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take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posture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that </a:t>
            </a:r>
            <a:r>
              <a:rPr dirty="0" sz="1600" spc="10">
                <a:solidFill>
                  <a:srgbClr val="1A1A1A"/>
                </a:solidFill>
                <a:latin typeface="Segoe UI"/>
                <a:cs typeface="Segoe UI"/>
              </a:rPr>
              <a:t>every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day we will be better than the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previous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day 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– 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that is the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culture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we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aspire to.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This comes  with healthy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amounts </a:t>
            </a:r>
            <a:r>
              <a:rPr dirty="0" sz="1600" spc="-15">
                <a:solidFill>
                  <a:srgbClr val="1A1A1A"/>
                </a:solidFill>
                <a:latin typeface="Segoe UI"/>
                <a:cs typeface="Segoe UI"/>
              </a:rPr>
              <a:t>of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curiosity and humility  </a:t>
            </a:r>
            <a:r>
              <a:rPr dirty="0" sz="1600" spc="-10">
                <a:solidFill>
                  <a:srgbClr val="1A1A1A"/>
                </a:solidFill>
                <a:latin typeface="Segoe UI"/>
                <a:cs typeface="Segoe UI"/>
              </a:rPr>
              <a:t>to ensure we’re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always</a:t>
            </a: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learning.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7852" y="3235603"/>
            <a:ext cx="1722334" cy="193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1882" y="382524"/>
            <a:ext cx="4839970" cy="2810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320">
              <a:lnSpc>
                <a:spcPct val="100000"/>
              </a:lnSpc>
              <a:spcBef>
                <a:spcPts val="100"/>
              </a:spcBef>
            </a:pPr>
            <a:r>
              <a:rPr dirty="0" sz="2600" spc="20" b="1">
                <a:solidFill>
                  <a:srgbClr val="0078D4"/>
                </a:solidFill>
                <a:latin typeface="Segoe UI Semibold"/>
                <a:cs typeface="Segoe UI Semibold"/>
              </a:rPr>
              <a:t>“The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last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thing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I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wanted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was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for  employees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think </a:t>
            </a:r>
            <a:r>
              <a:rPr dirty="0" sz="2600" spc="-25" b="1">
                <a:solidFill>
                  <a:srgbClr val="0078D4"/>
                </a:solidFill>
                <a:latin typeface="Segoe UI Semibold"/>
                <a:cs typeface="Segoe UI Semibold"/>
              </a:rPr>
              <a:t>of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culture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as  </a:t>
            </a:r>
            <a:r>
              <a:rPr dirty="0" sz="2600" spc="-25" b="1">
                <a:solidFill>
                  <a:srgbClr val="0078D4"/>
                </a:solidFill>
                <a:latin typeface="Segoe UI Semibold"/>
                <a:cs typeface="Segoe UI Semibold"/>
              </a:rPr>
              <a:t>“Satya’s </a:t>
            </a:r>
            <a:r>
              <a:rPr dirty="0" sz="2600" spc="-40" b="1">
                <a:solidFill>
                  <a:srgbClr val="0078D4"/>
                </a:solidFill>
                <a:latin typeface="Segoe UI Semibold"/>
                <a:cs typeface="Segoe UI Semibold"/>
              </a:rPr>
              <a:t>thing.”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I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wanted them 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to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see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it </a:t>
            </a:r>
            <a:r>
              <a:rPr dirty="0" sz="2600" b="1">
                <a:solidFill>
                  <a:srgbClr val="0078D4"/>
                </a:solidFill>
                <a:latin typeface="Segoe UI Semibold"/>
                <a:cs typeface="Segoe UI Semibold"/>
              </a:rPr>
              <a:t>as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their thing. The </a:t>
            </a:r>
            <a:r>
              <a:rPr dirty="0" sz="2600" spc="-15" b="1">
                <a:solidFill>
                  <a:srgbClr val="0078D4"/>
                </a:solidFill>
                <a:latin typeface="Segoe UI Semibold"/>
                <a:cs typeface="Segoe UI Semibold"/>
              </a:rPr>
              <a:t>key 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to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the </a:t>
            </a:r>
            <a:r>
              <a:rPr dirty="0" sz="2600" spc="-10" b="1">
                <a:solidFill>
                  <a:srgbClr val="0078D4"/>
                </a:solidFill>
                <a:latin typeface="Segoe UI Semibold"/>
                <a:cs typeface="Segoe UI Semibold"/>
              </a:rPr>
              <a:t>culture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change was  individual</a:t>
            </a:r>
            <a:r>
              <a:rPr dirty="0" sz="2600" spc="-20" b="1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dirty="0" sz="2600" spc="-5" b="1">
                <a:solidFill>
                  <a:srgbClr val="0078D4"/>
                </a:solidFill>
                <a:latin typeface="Segoe UI Semibold"/>
                <a:cs typeface="Segoe UI Semibold"/>
              </a:rPr>
              <a:t>empowerment.</a:t>
            </a:r>
            <a:endParaRPr sz="2600">
              <a:latin typeface="Segoe UI Semibold"/>
              <a:cs typeface="Segoe UI Semibold"/>
            </a:endParaRPr>
          </a:p>
          <a:p>
            <a:pPr algn="r" marR="5080">
              <a:lnSpc>
                <a:spcPct val="100000"/>
              </a:lnSpc>
              <a:spcBef>
                <a:spcPts val="1285"/>
              </a:spcBef>
            </a:pPr>
            <a:r>
              <a:rPr dirty="0" sz="1600">
                <a:solidFill>
                  <a:srgbClr val="1A1A1A"/>
                </a:solidFill>
                <a:latin typeface="Segoe UI"/>
                <a:cs typeface="Segoe UI"/>
              </a:rPr>
              <a:t>-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Satya</a:t>
            </a:r>
            <a:r>
              <a:rPr dirty="0" sz="1600" spc="-85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dirty="0" sz="1600" spc="-5">
                <a:solidFill>
                  <a:srgbClr val="1A1A1A"/>
                </a:solidFill>
                <a:latin typeface="Segoe UI"/>
                <a:cs typeface="Segoe UI"/>
              </a:rPr>
              <a:t>Nadella,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2020-07-01T18:41:48Z</dcterms:created>
  <dcterms:modified xsi:type="dcterms:W3CDTF">2020-07-01T18:41:48Z</dcterms:modified>
</cp:coreProperties>
</file>